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7" r:id="rId3"/>
    <p:sldId id="283" r:id="rId4"/>
    <p:sldId id="294" r:id="rId5"/>
    <p:sldId id="285" r:id="rId6"/>
    <p:sldId id="263" r:id="rId7"/>
    <p:sldId id="286" r:id="rId8"/>
    <p:sldId id="284" r:id="rId9"/>
    <p:sldId id="272" r:id="rId10"/>
    <p:sldId id="282" r:id="rId11"/>
    <p:sldId id="265" r:id="rId12"/>
    <p:sldId id="288" r:id="rId13"/>
    <p:sldId id="275" r:id="rId14"/>
    <p:sldId id="289" r:id="rId15"/>
    <p:sldId id="287" r:id="rId16"/>
  </p:sldIdLst>
  <p:sldSz cx="12192000" cy="6858000"/>
  <p:notesSz cx="7102475" cy="93884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23A18-81DB-49E3-AD63-F1B9B03CED86}"/>
              </a:ext>
            </a:extLst>
          </p:cNvPr>
          <p:cNvSpPr>
            <a:spLocks noGrp="1"/>
          </p:cNvSpPr>
          <p:nvPr>
            <p:ph type="hdr" sz="quarter"/>
          </p:nvPr>
        </p:nvSpPr>
        <p:spPr>
          <a:xfrm>
            <a:off x="1" y="0"/>
            <a:ext cx="3077739" cy="471054"/>
          </a:xfrm>
          <a:prstGeom prst="rect">
            <a:avLst/>
          </a:prstGeom>
        </p:spPr>
        <p:txBody>
          <a:bodyPr vert="horz" lIns="94230" tIns="47115" rIns="94230" bIns="47115" rtlCol="0"/>
          <a:lstStyle>
            <a:lvl1pPr algn="l">
              <a:defRPr sz="1200"/>
            </a:lvl1pPr>
          </a:lstStyle>
          <a:p>
            <a:endParaRPr lang="en-US"/>
          </a:p>
        </p:txBody>
      </p:sp>
      <p:sp>
        <p:nvSpPr>
          <p:cNvPr id="3" name="Date Placeholder 2">
            <a:extLst>
              <a:ext uri="{FF2B5EF4-FFF2-40B4-BE49-F238E27FC236}">
                <a16:creationId xmlns:a16="http://schemas.microsoft.com/office/drawing/2014/main" id="{B9458C49-C758-4979-88B6-0B5885B69F5A}"/>
              </a:ext>
            </a:extLst>
          </p:cNvPr>
          <p:cNvSpPr>
            <a:spLocks noGrp="1"/>
          </p:cNvSpPr>
          <p:nvPr>
            <p:ph type="dt" sz="quarter" idx="1"/>
          </p:nvPr>
        </p:nvSpPr>
        <p:spPr>
          <a:xfrm>
            <a:off x="4023093" y="0"/>
            <a:ext cx="3077739" cy="471054"/>
          </a:xfrm>
          <a:prstGeom prst="rect">
            <a:avLst/>
          </a:prstGeom>
        </p:spPr>
        <p:txBody>
          <a:bodyPr vert="horz" lIns="94230" tIns="47115" rIns="94230" bIns="47115" rtlCol="0"/>
          <a:lstStyle>
            <a:lvl1pPr algn="r">
              <a:defRPr sz="1200"/>
            </a:lvl1pPr>
          </a:lstStyle>
          <a:p>
            <a:fld id="{5B2E6059-6E48-4619-A3C8-57705280D3F7}" type="datetimeFigureOut">
              <a:rPr lang="en-US" smtClean="0"/>
              <a:t>10/2/2020</a:t>
            </a:fld>
            <a:endParaRPr lang="en-US"/>
          </a:p>
        </p:txBody>
      </p:sp>
      <p:sp>
        <p:nvSpPr>
          <p:cNvPr id="4" name="Footer Placeholder 3">
            <a:extLst>
              <a:ext uri="{FF2B5EF4-FFF2-40B4-BE49-F238E27FC236}">
                <a16:creationId xmlns:a16="http://schemas.microsoft.com/office/drawing/2014/main" id="{A8BD4BBE-C541-42FF-AC9B-4C5797D8A39B}"/>
              </a:ext>
            </a:extLst>
          </p:cNvPr>
          <p:cNvSpPr>
            <a:spLocks noGrp="1"/>
          </p:cNvSpPr>
          <p:nvPr>
            <p:ph type="ftr" sz="quarter" idx="2"/>
          </p:nvPr>
        </p:nvSpPr>
        <p:spPr>
          <a:xfrm>
            <a:off x="1" y="8917423"/>
            <a:ext cx="3077739" cy="471053"/>
          </a:xfrm>
          <a:prstGeom prst="rect">
            <a:avLst/>
          </a:prstGeom>
        </p:spPr>
        <p:txBody>
          <a:bodyPr vert="horz" lIns="94230" tIns="47115" rIns="94230" bIns="471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8E4DAD-484F-461E-A0BA-745C2EF79AE4}"/>
              </a:ext>
            </a:extLst>
          </p:cNvPr>
          <p:cNvSpPr>
            <a:spLocks noGrp="1"/>
          </p:cNvSpPr>
          <p:nvPr>
            <p:ph type="sldNum" sz="quarter" idx="3"/>
          </p:nvPr>
        </p:nvSpPr>
        <p:spPr>
          <a:xfrm>
            <a:off x="4023093" y="8917423"/>
            <a:ext cx="3077739" cy="471053"/>
          </a:xfrm>
          <a:prstGeom prst="rect">
            <a:avLst/>
          </a:prstGeom>
        </p:spPr>
        <p:txBody>
          <a:bodyPr vert="horz" lIns="94230" tIns="47115" rIns="94230" bIns="47115" rtlCol="0" anchor="b"/>
          <a:lstStyle>
            <a:lvl1pPr algn="r">
              <a:defRPr sz="1200"/>
            </a:lvl1pPr>
          </a:lstStyle>
          <a:p>
            <a:fld id="{82049EDB-1CD7-4FA3-819A-FF8E8F885AD7}" type="slidenum">
              <a:rPr lang="en-US" smtClean="0"/>
              <a:t>‹#›</a:t>
            </a:fld>
            <a:endParaRPr lang="en-US"/>
          </a:p>
        </p:txBody>
      </p:sp>
    </p:spTree>
    <p:extLst>
      <p:ext uri="{BB962C8B-B14F-4D97-AF65-F5344CB8AC3E}">
        <p14:creationId xmlns:p14="http://schemas.microsoft.com/office/powerpoint/2010/main" val="2657728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30" tIns="47115" rIns="94230"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30" tIns="47115" rIns="94230" bIns="47115" rtlCol="0"/>
          <a:lstStyle>
            <a:lvl1pPr algn="r">
              <a:defRPr sz="1200"/>
            </a:lvl1pPr>
          </a:lstStyle>
          <a:p>
            <a:fld id="{AE7E6E24-20D4-476A-9B4C-EC0BDFFBE747}" type="datetimeFigureOut">
              <a:rPr lang="en-US" smtClean="0"/>
              <a:t>10/2/2020</a:t>
            </a:fld>
            <a:endParaRPr lang="en-US"/>
          </a:p>
        </p:txBody>
      </p:sp>
      <p:sp>
        <p:nvSpPr>
          <p:cNvPr id="4" name="Slide Image Placeholder 3"/>
          <p:cNvSpPr>
            <a:spLocks noGrp="1" noRot="1" noChangeAspect="1"/>
          </p:cNvSpPr>
          <p:nvPr>
            <p:ph type="sldImg" idx="2"/>
          </p:nvPr>
        </p:nvSpPr>
        <p:spPr>
          <a:xfrm>
            <a:off x="735013" y="1173163"/>
            <a:ext cx="5634037" cy="3168650"/>
          </a:xfrm>
          <a:prstGeom prst="rect">
            <a:avLst/>
          </a:prstGeom>
          <a:noFill/>
          <a:ln w="12700">
            <a:solidFill>
              <a:prstClr val="black"/>
            </a:solidFill>
          </a:ln>
        </p:spPr>
        <p:txBody>
          <a:bodyPr vert="horz" lIns="94230" tIns="47115" rIns="94230" bIns="47115"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30" tIns="47115" rIns="94230"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30" tIns="47115" rIns="94230"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30" tIns="47115" rIns="94230" bIns="47115" rtlCol="0" anchor="b"/>
          <a:lstStyle>
            <a:lvl1pPr algn="r">
              <a:defRPr sz="1200"/>
            </a:lvl1pPr>
          </a:lstStyle>
          <a:p>
            <a:fld id="{03C4330A-B60C-44F3-8988-118F10DC3C00}" type="slidenum">
              <a:rPr lang="en-US" smtClean="0"/>
              <a:t>‹#›</a:t>
            </a:fld>
            <a:endParaRPr lang="en-US"/>
          </a:p>
        </p:txBody>
      </p:sp>
    </p:spTree>
    <p:extLst>
      <p:ext uri="{BB962C8B-B14F-4D97-AF65-F5344CB8AC3E}">
        <p14:creationId xmlns:p14="http://schemas.microsoft.com/office/powerpoint/2010/main" val="349215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1</a:t>
            </a:fld>
            <a:endParaRPr lang="en-US"/>
          </a:p>
        </p:txBody>
      </p:sp>
    </p:spTree>
    <p:extLst>
      <p:ext uri="{BB962C8B-B14F-4D97-AF65-F5344CB8AC3E}">
        <p14:creationId xmlns:p14="http://schemas.microsoft.com/office/powerpoint/2010/main" val="406650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2</a:t>
            </a:fld>
            <a:endParaRPr lang="en-US"/>
          </a:p>
        </p:txBody>
      </p:sp>
    </p:spTree>
    <p:extLst>
      <p:ext uri="{BB962C8B-B14F-4D97-AF65-F5344CB8AC3E}">
        <p14:creationId xmlns:p14="http://schemas.microsoft.com/office/powerpoint/2010/main" val="267466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r>
              <a:rPr lang="en-US" baseline="0"/>
              <a:t> NEEDED</a:t>
            </a:r>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5</a:t>
            </a:fld>
            <a:endParaRPr lang="en-US"/>
          </a:p>
        </p:txBody>
      </p:sp>
    </p:spTree>
    <p:extLst>
      <p:ext uri="{BB962C8B-B14F-4D97-AF65-F5344CB8AC3E}">
        <p14:creationId xmlns:p14="http://schemas.microsoft.com/office/powerpoint/2010/main" val="153189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r>
              <a:rPr lang="en-US" baseline="0"/>
              <a:t> NEEDED</a:t>
            </a:r>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7</a:t>
            </a:fld>
            <a:endParaRPr lang="en-US"/>
          </a:p>
        </p:txBody>
      </p:sp>
    </p:spTree>
    <p:extLst>
      <p:ext uri="{BB962C8B-B14F-4D97-AF65-F5344CB8AC3E}">
        <p14:creationId xmlns:p14="http://schemas.microsoft.com/office/powerpoint/2010/main" val="91125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r>
              <a:rPr lang="en-US" baseline="0"/>
              <a:t> NEEDED</a:t>
            </a:r>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8</a:t>
            </a:fld>
            <a:endParaRPr lang="en-US"/>
          </a:p>
        </p:txBody>
      </p:sp>
    </p:spTree>
    <p:extLst>
      <p:ext uri="{BB962C8B-B14F-4D97-AF65-F5344CB8AC3E}">
        <p14:creationId xmlns:p14="http://schemas.microsoft.com/office/powerpoint/2010/main" val="82774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r>
              <a:rPr lang="en-US" baseline="0"/>
              <a:t> NEEDED</a:t>
            </a:r>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9</a:t>
            </a:fld>
            <a:endParaRPr lang="en-US"/>
          </a:p>
        </p:txBody>
      </p:sp>
    </p:spTree>
    <p:extLst>
      <p:ext uri="{BB962C8B-B14F-4D97-AF65-F5344CB8AC3E}">
        <p14:creationId xmlns:p14="http://schemas.microsoft.com/office/powerpoint/2010/main" val="152757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r>
              <a:rPr lang="en-US" baseline="0"/>
              <a:t> NEEDED</a:t>
            </a:r>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10</a:t>
            </a:fld>
            <a:endParaRPr lang="en-US"/>
          </a:p>
        </p:txBody>
      </p:sp>
    </p:spTree>
    <p:extLst>
      <p:ext uri="{BB962C8B-B14F-4D97-AF65-F5344CB8AC3E}">
        <p14:creationId xmlns:p14="http://schemas.microsoft.com/office/powerpoint/2010/main" val="273578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a:t>
            </a:r>
            <a:r>
              <a:rPr lang="en-US" baseline="0"/>
              <a:t> NEEDED</a:t>
            </a:r>
            <a:endParaRPr lang="en-US"/>
          </a:p>
        </p:txBody>
      </p:sp>
      <p:sp>
        <p:nvSpPr>
          <p:cNvPr id="4" name="Slide Number Placeholder 3"/>
          <p:cNvSpPr>
            <a:spLocks noGrp="1"/>
          </p:cNvSpPr>
          <p:nvPr>
            <p:ph type="sldNum" sz="quarter" idx="10"/>
          </p:nvPr>
        </p:nvSpPr>
        <p:spPr/>
        <p:txBody>
          <a:bodyPr/>
          <a:lstStyle/>
          <a:p>
            <a:fld id="{03C4330A-B60C-44F3-8988-118F10DC3C00}" type="slidenum">
              <a:rPr lang="en-US" smtClean="0"/>
              <a:t>12</a:t>
            </a:fld>
            <a:endParaRPr lang="en-US"/>
          </a:p>
        </p:txBody>
      </p:sp>
    </p:spTree>
    <p:extLst>
      <p:ext uri="{BB962C8B-B14F-4D97-AF65-F5344CB8AC3E}">
        <p14:creationId xmlns:p14="http://schemas.microsoft.com/office/powerpoint/2010/main" val="418989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3C59-ABF2-4E6F-BA5C-71791570F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CCF94E-9314-457E-A760-4F9E2FCCE66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CEEB60-82F9-44A0-BA07-1E96953B2C35}"/>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5" name="Footer Placeholder 4">
            <a:extLst>
              <a:ext uri="{FF2B5EF4-FFF2-40B4-BE49-F238E27FC236}">
                <a16:creationId xmlns:a16="http://schemas.microsoft.com/office/drawing/2014/main" id="{3E90EAB5-C264-434D-94B3-9A0B265CE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44A52-B535-4896-8CE1-E63AE7F33485}"/>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380537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74CA-81C2-49C1-8B4F-2638EF4DC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FC2A2-BF9F-45E6-9AFC-3B8514B6C1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AB637-9A2F-4F0D-83C3-62268BA8537B}"/>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5" name="Footer Placeholder 4">
            <a:extLst>
              <a:ext uri="{FF2B5EF4-FFF2-40B4-BE49-F238E27FC236}">
                <a16:creationId xmlns:a16="http://schemas.microsoft.com/office/drawing/2014/main" id="{151248E0-F6F5-43BD-BB99-8E6888B5D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327A4-675C-45F9-8CAD-148A54DFA069}"/>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340167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CA455-7792-4259-B5D4-9ADC252EE7D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990F1B-5710-41A7-B2F8-93B2EEB1B75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84DBB-5290-473C-AB9A-3ACD93983483}"/>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5" name="Footer Placeholder 4">
            <a:extLst>
              <a:ext uri="{FF2B5EF4-FFF2-40B4-BE49-F238E27FC236}">
                <a16:creationId xmlns:a16="http://schemas.microsoft.com/office/drawing/2014/main" id="{FC1B238A-5895-4F7A-8930-4CC8866CA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23E15-ACFC-4C16-A6EA-2B3ED5D43794}"/>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2801436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61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cy Storybo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89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8F93-180F-46D1-A32B-1BA8C3C0B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F8845-4D76-46D5-BB80-1BD6A56413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D3B19-2297-45D3-9893-039C3F7652CF}"/>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5" name="Footer Placeholder 4">
            <a:extLst>
              <a:ext uri="{FF2B5EF4-FFF2-40B4-BE49-F238E27FC236}">
                <a16:creationId xmlns:a16="http://schemas.microsoft.com/office/drawing/2014/main" id="{3337F2AB-9CED-48FD-B913-C3C5BA3DA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8839D-71DC-46DD-83D6-EE2675DE116B}"/>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165088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1D08-B244-44EA-9153-B0B1F6504F9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D8660-D59D-4BF6-9AED-1F2C5D3CC53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1DAA2D-479B-4148-8C9D-FC67C3FFA89F}"/>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5" name="Footer Placeholder 4">
            <a:extLst>
              <a:ext uri="{FF2B5EF4-FFF2-40B4-BE49-F238E27FC236}">
                <a16:creationId xmlns:a16="http://schemas.microsoft.com/office/drawing/2014/main" id="{26D5A82A-667C-4CCB-98DB-305186514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F30C2-C343-4AEB-B0BB-7A3821035804}"/>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146839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AB8B-36DA-4A23-A80A-29820B70D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A8C41-56ED-4C3E-964C-2B4CF54BE4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08D8F3-99BE-48DF-8CC6-6246C2BE80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01655-F66A-4203-86E1-91F9D56B4329}"/>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6" name="Footer Placeholder 5">
            <a:extLst>
              <a:ext uri="{FF2B5EF4-FFF2-40B4-BE49-F238E27FC236}">
                <a16:creationId xmlns:a16="http://schemas.microsoft.com/office/drawing/2014/main" id="{13F41E24-71E2-4ED1-9704-030745EA3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AE767-EBCB-4556-8FB9-F0FD969B0017}"/>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224800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FFCB-0651-44DD-AFA0-D1BE0C612CE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8A6F06-D9CB-4306-90BD-9601944D5CE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3987D-9F21-4003-97E3-63F98930B60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0DAF85-0893-4569-88F5-A482E79B5E3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6E0C46-72AE-4013-B217-05A4A69E1A2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8B7FA3-ED2F-4C01-BB75-0C08E75C1CF2}"/>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8" name="Footer Placeholder 7">
            <a:extLst>
              <a:ext uri="{FF2B5EF4-FFF2-40B4-BE49-F238E27FC236}">
                <a16:creationId xmlns:a16="http://schemas.microsoft.com/office/drawing/2014/main" id="{7F4E44CD-F8C0-43F1-A8FF-61AEE4499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671DA6-DD48-49F7-BEE8-9EE6EE9E17C5}"/>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399135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7E2A-8A67-4D4B-8758-181E5A63BB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83E57D-63A7-40B1-9ABF-8591097346A2}"/>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4" name="Footer Placeholder 3">
            <a:extLst>
              <a:ext uri="{FF2B5EF4-FFF2-40B4-BE49-F238E27FC236}">
                <a16:creationId xmlns:a16="http://schemas.microsoft.com/office/drawing/2014/main" id="{AD6F7ED1-6F31-4FC3-9839-5AE7D4E0F6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383D8C-C2E6-4C96-AC89-5EECE7F68406}"/>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28802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9EE19-B120-4697-908F-C4BFA2A95D80}"/>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3" name="Footer Placeholder 2">
            <a:extLst>
              <a:ext uri="{FF2B5EF4-FFF2-40B4-BE49-F238E27FC236}">
                <a16:creationId xmlns:a16="http://schemas.microsoft.com/office/drawing/2014/main" id="{54041481-78B5-4FB6-B768-4FFDDC0525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C7DF71-A21F-498A-B149-1196337329DE}"/>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249854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2C76-7823-4237-95C5-2A5DACA0F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6E99BF-4899-4304-B50E-3B7FE10EAE5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D3791D-8C59-4161-9C96-FB022868997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CB0F94-4E97-4552-B54C-F8381518AC5D}"/>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6" name="Footer Placeholder 5">
            <a:extLst>
              <a:ext uri="{FF2B5EF4-FFF2-40B4-BE49-F238E27FC236}">
                <a16:creationId xmlns:a16="http://schemas.microsoft.com/office/drawing/2014/main" id="{2FC130F3-70A0-46DF-8410-1917958FC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4C8FC-50EE-4346-9549-1529F8A70543}"/>
              </a:ext>
            </a:extLst>
          </p:cNvPr>
          <p:cNvSpPr>
            <a:spLocks noGrp="1"/>
          </p:cNvSpPr>
          <p:nvPr>
            <p:ph type="sldNum" sz="quarter" idx="12"/>
          </p:nvPr>
        </p:nvSpPr>
        <p:spPr/>
        <p:txBody>
          <a:bodyPr/>
          <a:lstStyle/>
          <a:p>
            <a:fld id="{3C29B70E-C55C-4F99-8465-CF8A8F803B3A}" type="slidenum">
              <a:rPr lang="en-US" smtClean="0"/>
              <a:t>‹#›</a:t>
            </a:fld>
            <a:endParaRPr lang="en-US"/>
          </a:p>
        </p:txBody>
      </p:sp>
    </p:spTree>
    <p:extLst>
      <p:ext uri="{BB962C8B-B14F-4D97-AF65-F5344CB8AC3E}">
        <p14:creationId xmlns:p14="http://schemas.microsoft.com/office/powerpoint/2010/main" val="166468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81D5-9A1F-4DDC-9711-0DF428C78C35}"/>
              </a:ext>
            </a:extLst>
          </p:cNvPr>
          <p:cNvSpPr>
            <a:spLocks noGrp="1"/>
          </p:cNvSpPr>
          <p:nvPr>
            <p:ph type="title" hasCustomPrompt="1"/>
          </p:nvPr>
        </p:nvSpPr>
        <p:spPr>
          <a:xfrm>
            <a:off x="839788" y="457200"/>
            <a:ext cx="4340224" cy="523875"/>
          </a:xfrm>
          <a:ln w="25400">
            <a:solidFill>
              <a:schemeClr val="tx1"/>
            </a:solidFill>
          </a:ln>
        </p:spPr>
        <p:txBody>
          <a:bodyPr anchor="b"/>
          <a:lstStyle>
            <a:lvl1pPr>
              <a:defRPr sz="3200"/>
            </a:lvl1pPr>
          </a:lstStyle>
          <a:p>
            <a:r>
              <a:rPr lang="en-US"/>
              <a:t>Title</a:t>
            </a:r>
          </a:p>
        </p:txBody>
      </p:sp>
      <p:sp>
        <p:nvSpPr>
          <p:cNvPr id="4" name="Text Placeholder 3">
            <a:extLst>
              <a:ext uri="{FF2B5EF4-FFF2-40B4-BE49-F238E27FC236}">
                <a16:creationId xmlns:a16="http://schemas.microsoft.com/office/drawing/2014/main" id="{9D291CF2-B9BC-475E-8BC7-1C4E0F4A948C}"/>
              </a:ext>
            </a:extLst>
          </p:cNvPr>
          <p:cNvSpPr>
            <a:spLocks noGrp="1"/>
          </p:cNvSpPr>
          <p:nvPr>
            <p:ph type="body" sz="half" idx="2" hasCustomPrompt="1"/>
          </p:nvPr>
        </p:nvSpPr>
        <p:spPr>
          <a:xfrm>
            <a:off x="839788" y="981076"/>
            <a:ext cx="4332287" cy="3162299"/>
          </a:xfrm>
          <a:ln w="25400">
            <a:solidFill>
              <a:schemeClr val="tx1"/>
            </a:solidFill>
          </a:ln>
        </p:spPr>
        <p:txBody>
          <a:bodyPr>
            <a:normAutofit/>
          </a:bodyPr>
          <a:lstStyle>
            <a:lvl1pPr marL="0" indent="0">
              <a:buNone/>
              <a:defRPr sz="1500" b="1"/>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Screen Text:</a:t>
            </a:r>
          </a:p>
        </p:txBody>
      </p:sp>
      <p:sp>
        <p:nvSpPr>
          <p:cNvPr id="5" name="Date Placeholder 4">
            <a:extLst>
              <a:ext uri="{FF2B5EF4-FFF2-40B4-BE49-F238E27FC236}">
                <a16:creationId xmlns:a16="http://schemas.microsoft.com/office/drawing/2014/main" id="{B93CE7BF-E6D8-43E3-BFF3-73FB5246E5BE}"/>
              </a:ext>
            </a:extLst>
          </p:cNvPr>
          <p:cNvSpPr>
            <a:spLocks noGrp="1"/>
          </p:cNvSpPr>
          <p:nvPr>
            <p:ph type="dt" sz="half" idx="10"/>
          </p:nvPr>
        </p:nvSpPr>
        <p:spPr/>
        <p:txBody>
          <a:bodyPr/>
          <a:lstStyle/>
          <a:p>
            <a:fld id="{169B0E60-03F0-4BD4-BA37-E41732DEFB56}" type="datetimeFigureOut">
              <a:rPr lang="en-US" smtClean="0"/>
              <a:t>10/2/2020</a:t>
            </a:fld>
            <a:endParaRPr lang="en-US"/>
          </a:p>
        </p:txBody>
      </p:sp>
      <p:sp>
        <p:nvSpPr>
          <p:cNvPr id="6" name="Footer Placeholder 5">
            <a:extLst>
              <a:ext uri="{FF2B5EF4-FFF2-40B4-BE49-F238E27FC236}">
                <a16:creationId xmlns:a16="http://schemas.microsoft.com/office/drawing/2014/main" id="{4E6B7265-C461-42AC-9B2D-A93D1AC9F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1241F-11CE-4149-8E66-6F760323E08E}"/>
              </a:ext>
            </a:extLst>
          </p:cNvPr>
          <p:cNvSpPr>
            <a:spLocks noGrp="1"/>
          </p:cNvSpPr>
          <p:nvPr>
            <p:ph type="sldNum" sz="quarter" idx="12"/>
          </p:nvPr>
        </p:nvSpPr>
        <p:spPr/>
        <p:txBody>
          <a:bodyPr/>
          <a:lstStyle/>
          <a:p>
            <a:fld id="{3C29B70E-C55C-4F99-8465-CF8A8F803B3A}" type="slidenum">
              <a:rPr lang="en-US" smtClean="0"/>
              <a:t>‹#›</a:t>
            </a:fld>
            <a:endParaRPr lang="en-US"/>
          </a:p>
        </p:txBody>
      </p:sp>
      <p:sp>
        <p:nvSpPr>
          <p:cNvPr id="9" name="Text Placeholder 3">
            <a:extLst>
              <a:ext uri="{FF2B5EF4-FFF2-40B4-BE49-F238E27FC236}">
                <a16:creationId xmlns:a16="http://schemas.microsoft.com/office/drawing/2014/main" id="{A8AE8E53-66ED-41A3-8CEB-6DD670302C12}"/>
              </a:ext>
            </a:extLst>
          </p:cNvPr>
          <p:cNvSpPr>
            <a:spLocks noGrp="1"/>
          </p:cNvSpPr>
          <p:nvPr>
            <p:ph type="body" sz="half" idx="14" hasCustomPrompt="1"/>
          </p:nvPr>
        </p:nvSpPr>
        <p:spPr>
          <a:xfrm>
            <a:off x="836611" y="4143375"/>
            <a:ext cx="5845231" cy="1885949"/>
          </a:xfrm>
          <a:ln w="25400">
            <a:solidFill>
              <a:schemeClr val="tx1"/>
            </a:solidFill>
          </a:ln>
        </p:spPr>
        <p:txBody>
          <a:bodyPr>
            <a:normAutofit/>
          </a:bodyPr>
          <a:lstStyle>
            <a:lvl1pPr marL="0" indent="0">
              <a:buNone/>
              <a:defRPr sz="1500" b="1"/>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Script:</a:t>
            </a:r>
          </a:p>
        </p:txBody>
      </p:sp>
      <p:sp>
        <p:nvSpPr>
          <p:cNvPr id="13" name="Text Placeholder 3">
            <a:extLst>
              <a:ext uri="{FF2B5EF4-FFF2-40B4-BE49-F238E27FC236}">
                <a16:creationId xmlns:a16="http://schemas.microsoft.com/office/drawing/2014/main" id="{3EF3E71D-1588-4017-B146-8FD6BD83B22A}"/>
              </a:ext>
            </a:extLst>
          </p:cNvPr>
          <p:cNvSpPr>
            <a:spLocks noGrp="1"/>
          </p:cNvSpPr>
          <p:nvPr>
            <p:ph type="body" sz="half" idx="17" hasCustomPrompt="1"/>
          </p:nvPr>
        </p:nvSpPr>
        <p:spPr>
          <a:xfrm>
            <a:off x="6683432" y="4143375"/>
            <a:ext cx="4668780" cy="523875"/>
          </a:xfrm>
          <a:ln w="25400">
            <a:solidFill>
              <a:schemeClr val="tx1"/>
            </a:solidFill>
          </a:ln>
        </p:spPr>
        <p:txBody>
          <a:bodyPr>
            <a:normAutofit/>
          </a:bodyPr>
          <a:lstStyle>
            <a:lvl1pPr marL="0" indent="0">
              <a:buNone/>
              <a:defRPr sz="1500" b="1"/>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Buttons:</a:t>
            </a:r>
          </a:p>
        </p:txBody>
      </p:sp>
      <p:sp>
        <p:nvSpPr>
          <p:cNvPr id="14" name="Text Placeholder 3">
            <a:extLst>
              <a:ext uri="{FF2B5EF4-FFF2-40B4-BE49-F238E27FC236}">
                <a16:creationId xmlns:a16="http://schemas.microsoft.com/office/drawing/2014/main" id="{7015C7D4-DF61-4949-81DF-39EB9C2B7349}"/>
              </a:ext>
            </a:extLst>
          </p:cNvPr>
          <p:cNvSpPr>
            <a:spLocks noGrp="1"/>
          </p:cNvSpPr>
          <p:nvPr>
            <p:ph type="body" sz="half" idx="18" hasCustomPrompt="1"/>
          </p:nvPr>
        </p:nvSpPr>
        <p:spPr>
          <a:xfrm>
            <a:off x="6683432" y="4667250"/>
            <a:ext cx="4667191" cy="438150"/>
          </a:xfrm>
          <a:ln w="25400">
            <a:solidFill>
              <a:schemeClr val="tx1"/>
            </a:solidFill>
          </a:ln>
        </p:spPr>
        <p:txBody>
          <a:bodyPr>
            <a:normAutofit/>
          </a:bodyPr>
          <a:lstStyle>
            <a:lvl1pPr marL="0" indent="0">
              <a:buNone/>
              <a:defRPr sz="1500" b="1"/>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Fonts:</a:t>
            </a:r>
          </a:p>
        </p:txBody>
      </p:sp>
      <p:sp>
        <p:nvSpPr>
          <p:cNvPr id="15" name="Text Placeholder 3">
            <a:extLst>
              <a:ext uri="{FF2B5EF4-FFF2-40B4-BE49-F238E27FC236}">
                <a16:creationId xmlns:a16="http://schemas.microsoft.com/office/drawing/2014/main" id="{3B7DC2FB-EE2A-44F8-BD30-1111CDC3AE86}"/>
              </a:ext>
            </a:extLst>
          </p:cNvPr>
          <p:cNvSpPr>
            <a:spLocks noGrp="1"/>
          </p:cNvSpPr>
          <p:nvPr>
            <p:ph type="body" sz="half" idx="19" hasCustomPrompt="1"/>
          </p:nvPr>
        </p:nvSpPr>
        <p:spPr>
          <a:xfrm>
            <a:off x="6683432" y="5105400"/>
            <a:ext cx="4667192" cy="923924"/>
          </a:xfrm>
          <a:ln w="25400">
            <a:solidFill>
              <a:schemeClr val="tx1"/>
            </a:solidFill>
          </a:ln>
        </p:spPr>
        <p:txBody>
          <a:bodyPr>
            <a:normAutofit/>
          </a:bodyPr>
          <a:lstStyle>
            <a:lvl1pPr marL="0" indent="0">
              <a:buNone/>
              <a:defRPr sz="1500" b="1"/>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Videos/Images:</a:t>
            </a:r>
          </a:p>
        </p:txBody>
      </p:sp>
      <p:sp>
        <p:nvSpPr>
          <p:cNvPr id="17" name="Picture Placeholder 16">
            <a:extLst>
              <a:ext uri="{FF2B5EF4-FFF2-40B4-BE49-F238E27FC236}">
                <a16:creationId xmlns:a16="http://schemas.microsoft.com/office/drawing/2014/main" id="{41D3C8C9-7AD5-4826-8C0E-4B9C60284FC5}"/>
              </a:ext>
            </a:extLst>
          </p:cNvPr>
          <p:cNvSpPr>
            <a:spLocks noGrp="1"/>
          </p:cNvSpPr>
          <p:nvPr>
            <p:ph type="pic" sz="quarter" idx="20"/>
          </p:nvPr>
        </p:nvSpPr>
        <p:spPr>
          <a:xfrm>
            <a:off x="5180013" y="457200"/>
            <a:ext cx="6170612" cy="3686175"/>
          </a:xfrm>
          <a:ln w="25400">
            <a:solidFill>
              <a:schemeClr val="tx1"/>
            </a:solidFill>
          </a:ln>
        </p:spPr>
        <p:txBody>
          <a:bodyPr/>
          <a:lstStyle/>
          <a:p>
            <a:endParaRPr lang="en-US"/>
          </a:p>
        </p:txBody>
      </p:sp>
    </p:spTree>
    <p:extLst>
      <p:ext uri="{BB962C8B-B14F-4D97-AF65-F5344CB8AC3E}">
        <p14:creationId xmlns:p14="http://schemas.microsoft.com/office/powerpoint/2010/main" val="208328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20358-D3CF-40C3-A2FA-5CD9C6C647F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EFFDC-DFFC-41C7-A87E-557C7AA24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796E7-1D12-4737-B0D4-F6C00AD31E1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B0E60-03F0-4BD4-BA37-E41732DEFB56}" type="datetimeFigureOut">
              <a:rPr lang="en-US" smtClean="0"/>
              <a:t>10/2/2020</a:t>
            </a:fld>
            <a:endParaRPr lang="en-US"/>
          </a:p>
        </p:txBody>
      </p:sp>
      <p:sp>
        <p:nvSpPr>
          <p:cNvPr id="5" name="Footer Placeholder 4">
            <a:extLst>
              <a:ext uri="{FF2B5EF4-FFF2-40B4-BE49-F238E27FC236}">
                <a16:creationId xmlns:a16="http://schemas.microsoft.com/office/drawing/2014/main" id="{D53E9BE3-B880-4CE0-A461-6F80E05C79F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ADC8B8-EB82-4CA9-9D2C-5A4BF56A06B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9B70E-C55C-4F99-8465-CF8A8F803B3A}" type="slidenum">
              <a:rPr lang="en-US" smtClean="0"/>
              <a:t>‹#›</a:t>
            </a:fld>
            <a:endParaRPr lang="en-US"/>
          </a:p>
        </p:txBody>
      </p:sp>
    </p:spTree>
    <p:extLst>
      <p:ext uri="{BB962C8B-B14F-4D97-AF65-F5344CB8AC3E}">
        <p14:creationId xmlns:p14="http://schemas.microsoft.com/office/powerpoint/2010/main" val="1841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12732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A2AA-B8E5-4590-BEB4-CC6407A00882}"/>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8DEDE05F-DAA7-457D-9233-434C7ADF9AA2}"/>
              </a:ext>
            </a:extLst>
          </p:cNvPr>
          <p:cNvSpPr>
            <a:spLocks noGrp="1"/>
          </p:cNvSpPr>
          <p:nvPr>
            <p:ph type="body" sz="half" idx="2"/>
          </p:nvPr>
        </p:nvSpPr>
        <p:spPr>
          <a:xfrm>
            <a:off x="839788" y="981076"/>
            <a:ext cx="4332287" cy="3162299"/>
          </a:xfrm>
        </p:spPr>
        <p:txBody>
          <a:bodyPr>
            <a:normAutofit/>
          </a:bodyPr>
          <a:lstStyle/>
          <a:p>
            <a:r>
              <a:rPr lang="en-US" sz="1500" dirty="0"/>
              <a:t>Script:</a:t>
            </a:r>
          </a:p>
          <a:p>
            <a:r>
              <a:rPr lang="en-US" b="0" dirty="0">
                <a:solidFill>
                  <a:prstClr val="black"/>
                </a:solidFill>
              </a:rPr>
              <a:t>Welcome to Module 3 of the Entrepreneur Project. I will be your guide throughout this module. You will navigate by using the arrows you will find on each side of the screen which will advance to the next slide or review the previous slide. Make sure to take advantage of the notepad provided to make notes about your business venture. Let’s get started!</a:t>
            </a:r>
          </a:p>
          <a:p>
            <a:endParaRPr lang="en-US" dirty="0"/>
          </a:p>
          <a:p>
            <a:endParaRPr lang="en-US" sz="1500" b="0" dirty="0"/>
          </a:p>
        </p:txBody>
      </p:sp>
      <p:sp>
        <p:nvSpPr>
          <p:cNvPr id="4" name="Text Placeholder 3">
            <a:extLst>
              <a:ext uri="{FF2B5EF4-FFF2-40B4-BE49-F238E27FC236}">
                <a16:creationId xmlns:a16="http://schemas.microsoft.com/office/drawing/2014/main" id="{93A66870-1B91-4D08-AAE4-1B93FEA1CF31}"/>
              </a:ext>
            </a:extLst>
          </p:cNvPr>
          <p:cNvSpPr>
            <a:spLocks noGrp="1"/>
          </p:cNvSpPr>
          <p:nvPr>
            <p:ph type="body" sz="half" idx="14"/>
          </p:nvPr>
        </p:nvSpPr>
        <p:spPr>
          <a:xfrm>
            <a:off x="836612" y="4143375"/>
            <a:ext cx="6059750" cy="1885949"/>
          </a:xfrm>
        </p:spPr>
        <p:txBody>
          <a:bodyPr/>
          <a:lstStyle/>
          <a:p>
            <a:r>
              <a:rPr lang="en-US" sz="1500" dirty="0"/>
              <a:t>Screen Text: The Entrepreneur Project Module 3</a:t>
            </a:r>
            <a:endParaRPr lang="en-US" dirty="0"/>
          </a:p>
        </p:txBody>
      </p:sp>
      <p:sp>
        <p:nvSpPr>
          <p:cNvPr id="5" name="Text Placeholder 4">
            <a:extLst>
              <a:ext uri="{FF2B5EF4-FFF2-40B4-BE49-F238E27FC236}">
                <a16:creationId xmlns:a16="http://schemas.microsoft.com/office/drawing/2014/main" id="{06EEFA02-1CDB-4867-804D-5B786DCDBA2B}"/>
              </a:ext>
            </a:extLst>
          </p:cNvPr>
          <p:cNvSpPr>
            <a:spLocks noGrp="1"/>
          </p:cNvSpPr>
          <p:nvPr>
            <p:ph type="body" sz="half" idx="17"/>
          </p:nvPr>
        </p:nvSpPr>
        <p:spPr>
          <a:xfrm>
            <a:off x="6897950" y="4143375"/>
            <a:ext cx="4454262" cy="523875"/>
          </a:xfrm>
        </p:spPr>
        <p:txBody>
          <a:bodyPr>
            <a:normAutofit/>
          </a:bodyPr>
          <a:lstStyle/>
          <a:p>
            <a:r>
              <a:rPr lang="en-US" sz="1500" dirty="0"/>
              <a:t>Buttons: Standard Navigation Bar</a:t>
            </a:r>
            <a:endParaRPr lang="en-US" sz="1500" b="0" dirty="0"/>
          </a:p>
        </p:txBody>
      </p:sp>
      <p:sp>
        <p:nvSpPr>
          <p:cNvPr id="6" name="Text Placeholder 5">
            <a:extLst>
              <a:ext uri="{FF2B5EF4-FFF2-40B4-BE49-F238E27FC236}">
                <a16:creationId xmlns:a16="http://schemas.microsoft.com/office/drawing/2014/main" id="{5ADFDA28-D67F-40B7-9B15-9CE8E5530394}"/>
              </a:ext>
            </a:extLst>
          </p:cNvPr>
          <p:cNvSpPr>
            <a:spLocks noGrp="1"/>
          </p:cNvSpPr>
          <p:nvPr>
            <p:ph type="body" sz="half" idx="18"/>
          </p:nvPr>
        </p:nvSpPr>
        <p:spPr>
          <a:xfrm>
            <a:off x="6897950" y="4667250"/>
            <a:ext cx="4452674" cy="438150"/>
          </a:xfrm>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43898A2C-4FED-40DF-8FED-F0811503CEFA}"/>
              </a:ext>
            </a:extLst>
          </p:cNvPr>
          <p:cNvSpPr>
            <a:spLocks noGrp="1"/>
          </p:cNvSpPr>
          <p:nvPr>
            <p:ph type="body" sz="half" idx="19"/>
          </p:nvPr>
        </p:nvSpPr>
        <p:spPr>
          <a:xfrm>
            <a:off x="6897950" y="5105400"/>
            <a:ext cx="4452674" cy="923924"/>
          </a:xfrm>
        </p:spPr>
        <p:txBody>
          <a:bodyPr>
            <a:normAutofit/>
          </a:bodyPr>
          <a:lstStyle/>
          <a:p>
            <a:r>
              <a:rPr lang="en-US" sz="1500" dirty="0"/>
              <a:t>Video/Images: Animated Narrator</a:t>
            </a:r>
            <a:endParaRPr lang="en-US" sz="1500" b="0" dirty="0"/>
          </a:p>
        </p:txBody>
      </p:sp>
      <p:pic>
        <p:nvPicPr>
          <p:cNvPr id="11" name="Picture 10" descr="A close up of a logo&#10;&#10;Description automatically generated">
            <a:extLst>
              <a:ext uri="{FF2B5EF4-FFF2-40B4-BE49-F238E27FC236}">
                <a16:creationId xmlns:a16="http://schemas.microsoft.com/office/drawing/2014/main" id="{863F2B31-3624-4B83-B817-7C1E09853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397" y="1542098"/>
            <a:ext cx="1373584" cy="2820352"/>
          </a:xfrm>
          <a:prstGeom prst="rect">
            <a:avLst/>
          </a:prstGeom>
        </p:spPr>
      </p:pic>
      <p:pic>
        <p:nvPicPr>
          <p:cNvPr id="12" name="Picture Placeholder 11">
            <a:extLst>
              <a:ext uri="{FF2B5EF4-FFF2-40B4-BE49-F238E27FC236}">
                <a16:creationId xmlns:a16="http://schemas.microsoft.com/office/drawing/2014/main" id="{6768E170-4BBA-4DF7-B429-FD545D8491D3}"/>
              </a:ext>
            </a:extLst>
          </p:cNvPr>
          <p:cNvPicPr>
            <a:picLocks noGrp="1" noChangeAspect="1"/>
          </p:cNvPicPr>
          <p:nvPr>
            <p:ph type="pic" sz="quarter" idx="20"/>
          </p:nvPr>
        </p:nvPicPr>
        <p:blipFill>
          <a:blip r:embed="rId4"/>
          <a:srcRect l="2988" r="2988"/>
          <a:stretch>
            <a:fillRect/>
          </a:stretch>
        </p:blipFill>
        <p:spPr>
          <a:prstGeom prst="rect">
            <a:avLst/>
          </a:prstGeom>
        </p:spPr>
      </p:pic>
    </p:spTree>
    <p:extLst>
      <p:ext uri="{BB962C8B-B14F-4D97-AF65-F5344CB8AC3E}">
        <p14:creationId xmlns:p14="http://schemas.microsoft.com/office/powerpoint/2010/main" val="61264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B15-F2C9-408E-A7CC-47A534712216}"/>
              </a:ext>
            </a:extLst>
          </p:cNvPr>
          <p:cNvSpPr>
            <a:spLocks noGrp="1"/>
          </p:cNvSpPr>
          <p:nvPr>
            <p:ph type="title"/>
          </p:nvPr>
        </p:nvSpPr>
        <p:spPr/>
        <p:txBody>
          <a:bodyPr>
            <a:normAutofit fontScale="90000"/>
          </a:bodyPr>
          <a:lstStyle/>
          <a:p>
            <a:r>
              <a:rPr lang="en-US" dirty="0"/>
              <a:t>Online Store</a:t>
            </a:r>
          </a:p>
        </p:txBody>
      </p:sp>
      <p:sp>
        <p:nvSpPr>
          <p:cNvPr id="3" name="Text Placeholder 2">
            <a:extLst>
              <a:ext uri="{FF2B5EF4-FFF2-40B4-BE49-F238E27FC236}">
                <a16:creationId xmlns:a16="http://schemas.microsoft.com/office/drawing/2014/main" id="{77D33FD0-7442-46CC-B5A2-BA7FDAF7DDFB}"/>
              </a:ext>
            </a:extLst>
          </p:cNvPr>
          <p:cNvSpPr>
            <a:spLocks noGrp="1"/>
          </p:cNvSpPr>
          <p:nvPr>
            <p:ph type="body" sz="half" idx="2"/>
          </p:nvPr>
        </p:nvSpPr>
        <p:spPr/>
        <p:txBody>
          <a:bodyPr>
            <a:normAutofit fontScale="85000" lnSpcReduction="20000"/>
          </a:bodyPr>
          <a:lstStyle/>
          <a:p>
            <a:r>
              <a:rPr lang="en-US" sz="1500" dirty="0"/>
              <a:t>Script: </a:t>
            </a:r>
          </a:p>
          <a:p>
            <a:r>
              <a:rPr lang="en-US" dirty="0"/>
              <a:t>“This year I am going to try selling herbs as well as my canned goods through the winter. I can easily grow the herbs inside and sell them dried or as living herb plants.” </a:t>
            </a:r>
          </a:p>
          <a:p>
            <a:r>
              <a:rPr lang="en-US" dirty="0"/>
              <a:t>“Customers are often willing to purchase homemade food items versus store-bought. You could even sell them at bazaars during the off-season. So far, your market is local, but you could sell your products online or on social media. This would allow you to reach more customers and expand your market.”</a:t>
            </a:r>
          </a:p>
          <a:p>
            <a:r>
              <a:rPr lang="en-US" dirty="0"/>
              <a:t>“I hadn’t considered that but that would be a great idea! I will need to lookup more information on how to market and sell online.” </a:t>
            </a:r>
          </a:p>
          <a:p>
            <a:r>
              <a:rPr lang="en-US" dirty="0"/>
              <a:t>Where will they purchase Vicky’s items? Vicky is selling her produce from her vegetable stand but is considering moving the location of her vegetable stand, so she can reach more customers. During the off-season she is going to develop an online business to reach customers that way.</a:t>
            </a:r>
          </a:p>
          <a:p>
            <a:endParaRPr lang="en-US" dirty="0"/>
          </a:p>
          <a:p>
            <a:endParaRPr lang="en-US" sz="1500" dirty="0"/>
          </a:p>
          <a:p>
            <a:endParaRPr lang="en-US" sz="1500" dirty="0"/>
          </a:p>
        </p:txBody>
      </p:sp>
      <p:sp>
        <p:nvSpPr>
          <p:cNvPr id="4" name="Text Placeholder 3">
            <a:extLst>
              <a:ext uri="{FF2B5EF4-FFF2-40B4-BE49-F238E27FC236}">
                <a16:creationId xmlns:a16="http://schemas.microsoft.com/office/drawing/2014/main" id="{9837A319-7C68-4B9E-8494-69E3A408F873}"/>
              </a:ext>
            </a:extLst>
          </p:cNvPr>
          <p:cNvSpPr>
            <a:spLocks noGrp="1"/>
          </p:cNvSpPr>
          <p:nvPr>
            <p:ph type="body" sz="half" idx="14"/>
          </p:nvPr>
        </p:nvSpPr>
        <p:spPr/>
        <p:txBody>
          <a:bodyPr vert="horz" lIns="91440" tIns="45720" rIns="91440" bIns="45720" rtlCol="0" anchor="t">
            <a:normAutofit/>
          </a:bodyPr>
          <a:lstStyle/>
          <a:p>
            <a:r>
              <a:rPr lang="en-US" sz="1500" dirty="0"/>
              <a:t>Screen Text:</a:t>
            </a:r>
          </a:p>
        </p:txBody>
      </p:sp>
      <p:sp>
        <p:nvSpPr>
          <p:cNvPr id="5" name="Text Placeholder 4">
            <a:extLst>
              <a:ext uri="{FF2B5EF4-FFF2-40B4-BE49-F238E27FC236}">
                <a16:creationId xmlns:a16="http://schemas.microsoft.com/office/drawing/2014/main" id="{ADD5C40C-D853-4845-AED8-6286CAC95434}"/>
              </a:ext>
            </a:extLst>
          </p:cNvPr>
          <p:cNvSpPr>
            <a:spLocks noGrp="1"/>
          </p:cNvSpPr>
          <p:nvPr>
            <p:ph type="body" sz="half" idx="17"/>
          </p:nvPr>
        </p:nvSpPr>
        <p:spPr/>
        <p:txBody>
          <a:bodyPr/>
          <a:lstStyle/>
          <a:p>
            <a:pPr>
              <a:spcBef>
                <a:spcPts val="0"/>
              </a:spcBef>
            </a:pPr>
            <a:r>
              <a:rPr lang="en-US" sz="1500" dirty="0"/>
              <a:t>Buttons: Standard Navigation</a:t>
            </a:r>
            <a:endParaRPr lang="en-US" dirty="0"/>
          </a:p>
        </p:txBody>
      </p:sp>
      <p:sp>
        <p:nvSpPr>
          <p:cNvPr id="6" name="Text Placeholder 5">
            <a:extLst>
              <a:ext uri="{FF2B5EF4-FFF2-40B4-BE49-F238E27FC236}">
                <a16:creationId xmlns:a16="http://schemas.microsoft.com/office/drawing/2014/main" id="{ABDA4B62-E880-4182-A3F9-AB16B2B60183}"/>
              </a:ext>
            </a:extLst>
          </p:cNvPr>
          <p:cNvSpPr>
            <a:spLocks noGrp="1"/>
          </p:cNvSpPr>
          <p:nvPr>
            <p:ph type="body" sz="half" idx="18"/>
          </p:nvPr>
        </p:nvSpPr>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03BD8F39-7ED0-4534-A142-669F49E8A185}"/>
              </a:ext>
            </a:extLst>
          </p:cNvPr>
          <p:cNvSpPr>
            <a:spLocks noGrp="1"/>
          </p:cNvSpPr>
          <p:nvPr>
            <p:ph type="body" sz="half" idx="19"/>
          </p:nvPr>
        </p:nvSpPr>
        <p:spPr/>
        <p:txBody>
          <a:bodyPr>
            <a:normAutofit/>
          </a:bodyPr>
          <a:lstStyle/>
          <a:p>
            <a:r>
              <a:rPr lang="en-US" sz="1500" dirty="0"/>
              <a:t>Video/Images: </a:t>
            </a:r>
            <a:endParaRPr lang="en-US" sz="1500" b="0" dirty="0"/>
          </a:p>
        </p:txBody>
      </p:sp>
      <p:pic>
        <p:nvPicPr>
          <p:cNvPr id="10" name="Picture Placeholder 9">
            <a:extLst>
              <a:ext uri="{FF2B5EF4-FFF2-40B4-BE49-F238E27FC236}">
                <a16:creationId xmlns:a16="http://schemas.microsoft.com/office/drawing/2014/main" id="{A2CBFEFA-4C14-4950-BBD9-3BA522223510}"/>
              </a:ext>
            </a:extLst>
          </p:cNvPr>
          <p:cNvPicPr>
            <a:picLocks noGrp="1" noChangeAspect="1"/>
          </p:cNvPicPr>
          <p:nvPr>
            <p:ph type="pic" sz="quarter" idx="20"/>
          </p:nvPr>
        </p:nvPicPr>
        <p:blipFill>
          <a:blip r:embed="rId3"/>
          <a:srcRect l="2629" r="2629"/>
          <a:stretch>
            <a:fillRect/>
          </a:stretch>
        </p:blipFill>
        <p:spPr>
          <a:prstGeom prst="rect">
            <a:avLst/>
          </a:prstGeom>
        </p:spPr>
      </p:pic>
    </p:spTree>
    <p:extLst>
      <p:ext uri="{BB962C8B-B14F-4D97-AF65-F5344CB8AC3E}">
        <p14:creationId xmlns:p14="http://schemas.microsoft.com/office/powerpoint/2010/main" val="140472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4233-B8A1-443F-A7A8-F2270D2881C1}"/>
              </a:ext>
            </a:extLst>
          </p:cNvPr>
          <p:cNvSpPr>
            <a:spLocks noGrp="1"/>
          </p:cNvSpPr>
          <p:nvPr>
            <p:ph type="title"/>
          </p:nvPr>
        </p:nvSpPr>
        <p:spPr/>
        <p:txBody>
          <a:bodyPr>
            <a:normAutofit fontScale="90000"/>
          </a:bodyPr>
          <a:lstStyle/>
          <a:p>
            <a:r>
              <a:rPr lang="en-US" dirty="0"/>
              <a:t> When will they buy it?</a:t>
            </a:r>
          </a:p>
        </p:txBody>
      </p:sp>
      <p:sp>
        <p:nvSpPr>
          <p:cNvPr id="3" name="Text Placeholder 2">
            <a:extLst>
              <a:ext uri="{FF2B5EF4-FFF2-40B4-BE49-F238E27FC236}">
                <a16:creationId xmlns:a16="http://schemas.microsoft.com/office/drawing/2014/main" id="{A787DB5E-CC92-4821-A66B-0496F243458C}"/>
              </a:ext>
            </a:extLst>
          </p:cNvPr>
          <p:cNvSpPr>
            <a:spLocks noGrp="1"/>
          </p:cNvSpPr>
          <p:nvPr>
            <p:ph type="body" sz="half" idx="2"/>
          </p:nvPr>
        </p:nvSpPr>
        <p:spPr/>
        <p:txBody>
          <a:bodyPr>
            <a:normAutofit lnSpcReduction="10000"/>
          </a:bodyPr>
          <a:lstStyle/>
          <a:p>
            <a:r>
              <a:rPr lang="en-US" dirty="0"/>
              <a:t>Script: When will customers purchase your product or service? Some businesses are seasonal or limited to specific times of the year. It could be items or services that are only purchased seasonally or for special occasions. A seasonal business has a limited amount of time to generate a profit that must last throughout the offseason. Business owners with seasonal businesses often find ways to develop a related activity that will expand their clientele. </a:t>
            </a:r>
          </a:p>
          <a:p>
            <a:r>
              <a:rPr lang="en-US" dirty="0"/>
              <a:t>Carmen’s vegetable stand is limited to the growing season. However, she is finding ways to preserve her plants and produce so they can be sold online. </a:t>
            </a:r>
          </a:p>
          <a:p>
            <a:r>
              <a:rPr lang="en-US" dirty="0"/>
              <a:t>Let’s look in on Joe and how his seasonal service business is going.</a:t>
            </a:r>
          </a:p>
        </p:txBody>
      </p:sp>
      <p:sp>
        <p:nvSpPr>
          <p:cNvPr id="4" name="Text Placeholder 3">
            <a:extLst>
              <a:ext uri="{FF2B5EF4-FFF2-40B4-BE49-F238E27FC236}">
                <a16:creationId xmlns:a16="http://schemas.microsoft.com/office/drawing/2014/main" id="{B755FD72-BDBC-456B-8C7E-8B475FDB4C86}"/>
              </a:ext>
            </a:extLst>
          </p:cNvPr>
          <p:cNvSpPr>
            <a:spLocks noGrp="1"/>
          </p:cNvSpPr>
          <p:nvPr>
            <p:ph type="body" sz="half" idx="14"/>
          </p:nvPr>
        </p:nvSpPr>
        <p:spPr/>
        <p:txBody>
          <a:bodyPr/>
          <a:lstStyle/>
          <a:p>
            <a:r>
              <a:rPr lang="en-US" dirty="0"/>
              <a:t>Screen Text:  </a:t>
            </a:r>
          </a:p>
        </p:txBody>
      </p:sp>
      <p:sp>
        <p:nvSpPr>
          <p:cNvPr id="5" name="Text Placeholder 4">
            <a:extLst>
              <a:ext uri="{FF2B5EF4-FFF2-40B4-BE49-F238E27FC236}">
                <a16:creationId xmlns:a16="http://schemas.microsoft.com/office/drawing/2014/main" id="{FB7582D5-4B9F-454F-8B78-2BC6437C94F5}"/>
              </a:ext>
            </a:extLst>
          </p:cNvPr>
          <p:cNvSpPr>
            <a:spLocks noGrp="1"/>
          </p:cNvSpPr>
          <p:nvPr>
            <p:ph type="body" sz="half" idx="17"/>
          </p:nvPr>
        </p:nvSpPr>
        <p:spPr/>
        <p:txBody>
          <a:bodyPr/>
          <a:lstStyle/>
          <a:p>
            <a:r>
              <a:rPr lang="en-US" dirty="0"/>
              <a:t>Buttons: Standard Navigation</a:t>
            </a:r>
          </a:p>
        </p:txBody>
      </p:sp>
      <p:sp>
        <p:nvSpPr>
          <p:cNvPr id="6" name="Text Placeholder 5">
            <a:extLst>
              <a:ext uri="{FF2B5EF4-FFF2-40B4-BE49-F238E27FC236}">
                <a16:creationId xmlns:a16="http://schemas.microsoft.com/office/drawing/2014/main" id="{9DAFB699-8AD5-4A38-B91A-329474D63B16}"/>
              </a:ext>
            </a:extLst>
          </p:cNvPr>
          <p:cNvSpPr>
            <a:spLocks noGrp="1"/>
          </p:cNvSpPr>
          <p:nvPr>
            <p:ph type="body" sz="half" idx="18"/>
          </p:nvPr>
        </p:nvSpPr>
        <p:spPr/>
        <p:txBody>
          <a:bodyPr/>
          <a:lstStyle/>
          <a:p>
            <a:r>
              <a:rPr lang="en-US" dirty="0"/>
              <a:t>Fonts: Arial</a:t>
            </a:r>
          </a:p>
        </p:txBody>
      </p:sp>
      <p:sp>
        <p:nvSpPr>
          <p:cNvPr id="7" name="Text Placeholder 6">
            <a:extLst>
              <a:ext uri="{FF2B5EF4-FFF2-40B4-BE49-F238E27FC236}">
                <a16:creationId xmlns:a16="http://schemas.microsoft.com/office/drawing/2014/main" id="{95AA1E2E-5E2E-4F3E-8CA4-354D1AE8DE6D}"/>
              </a:ext>
            </a:extLst>
          </p:cNvPr>
          <p:cNvSpPr>
            <a:spLocks noGrp="1"/>
          </p:cNvSpPr>
          <p:nvPr>
            <p:ph type="body" sz="half" idx="19"/>
          </p:nvPr>
        </p:nvSpPr>
        <p:spPr/>
        <p:txBody>
          <a:bodyPr/>
          <a:lstStyle/>
          <a:p>
            <a:r>
              <a:rPr lang="en-US" dirty="0"/>
              <a:t>Video / Images: Animated Narrator</a:t>
            </a:r>
          </a:p>
        </p:txBody>
      </p:sp>
      <p:pic>
        <p:nvPicPr>
          <p:cNvPr id="12" name="Picture Placeholder 11">
            <a:extLst>
              <a:ext uri="{FF2B5EF4-FFF2-40B4-BE49-F238E27FC236}">
                <a16:creationId xmlns:a16="http://schemas.microsoft.com/office/drawing/2014/main" id="{7D4E297E-07F3-4632-A91C-50799F348DED}"/>
              </a:ext>
            </a:extLst>
          </p:cNvPr>
          <p:cNvPicPr>
            <a:picLocks noGrp="1" noChangeAspect="1"/>
          </p:cNvPicPr>
          <p:nvPr>
            <p:ph type="pic" sz="quarter" idx="20"/>
          </p:nvPr>
        </p:nvPicPr>
        <p:blipFill>
          <a:blip r:embed="rId2"/>
          <a:srcRect l="2683" r="2683"/>
          <a:stretch>
            <a:fillRect/>
          </a:stretch>
        </p:blipFill>
        <p:spPr>
          <a:prstGeom prst="rect">
            <a:avLst/>
          </a:prstGeom>
        </p:spPr>
      </p:pic>
    </p:spTree>
    <p:extLst>
      <p:ext uri="{BB962C8B-B14F-4D97-AF65-F5344CB8AC3E}">
        <p14:creationId xmlns:p14="http://schemas.microsoft.com/office/powerpoint/2010/main" val="352843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B15-F2C9-408E-A7CC-47A534712216}"/>
              </a:ext>
            </a:extLst>
          </p:cNvPr>
          <p:cNvSpPr>
            <a:spLocks noGrp="1"/>
          </p:cNvSpPr>
          <p:nvPr>
            <p:ph type="title"/>
          </p:nvPr>
        </p:nvSpPr>
        <p:spPr/>
        <p:txBody>
          <a:bodyPr>
            <a:normAutofit fontScale="90000"/>
          </a:bodyPr>
          <a:lstStyle/>
          <a:p>
            <a:r>
              <a:rPr lang="en-US" dirty="0"/>
              <a:t>Joe’s Business</a:t>
            </a:r>
          </a:p>
        </p:txBody>
      </p:sp>
      <p:sp>
        <p:nvSpPr>
          <p:cNvPr id="3" name="Text Placeholder 2">
            <a:extLst>
              <a:ext uri="{FF2B5EF4-FFF2-40B4-BE49-F238E27FC236}">
                <a16:creationId xmlns:a16="http://schemas.microsoft.com/office/drawing/2014/main" id="{77D33FD0-7442-46CC-B5A2-BA7FDAF7DDFB}"/>
              </a:ext>
            </a:extLst>
          </p:cNvPr>
          <p:cNvSpPr>
            <a:spLocks noGrp="1"/>
          </p:cNvSpPr>
          <p:nvPr>
            <p:ph type="body" sz="half" idx="2"/>
          </p:nvPr>
        </p:nvSpPr>
        <p:spPr>
          <a:xfrm>
            <a:off x="839788" y="981076"/>
            <a:ext cx="4332287" cy="3869598"/>
          </a:xfrm>
        </p:spPr>
        <p:txBody>
          <a:bodyPr>
            <a:normAutofit fontScale="77500" lnSpcReduction="20000"/>
          </a:bodyPr>
          <a:lstStyle/>
          <a:p>
            <a:r>
              <a:rPr lang="en-US" sz="1500" dirty="0"/>
              <a:t>Script: </a:t>
            </a:r>
          </a:p>
          <a:p>
            <a:r>
              <a:rPr lang="en-US" dirty="0"/>
              <a:t>“Hi Joe. We have been looking at the market for different businesses. What does your market look like?”</a:t>
            </a:r>
          </a:p>
          <a:p>
            <a:r>
              <a:rPr lang="en-US" dirty="0"/>
              <a:t>“During the summer season I have an endless number of clients. The grass is always growing, so customers in need of mowing and trimming are easy to find. However, my business only operates as long as the grass is growing. The offseason is much longer than the season. I would like to start working in  the landscaping field and gain some commercial customers. ”</a:t>
            </a:r>
          </a:p>
          <a:p>
            <a:endParaRPr lang="en-US" dirty="0"/>
          </a:p>
          <a:p>
            <a:r>
              <a:rPr lang="en-US" dirty="0"/>
              <a:t>“Most commercial accounts have a year around contract which would also help during the offseason.  They usually need lawncare, landscaping, fall clean up, sprinkler maintenance and snow removal.  I need to learn how to create a bid or cost proposal so I can compete for the commercial contracts.” </a:t>
            </a:r>
          </a:p>
          <a:p>
            <a:r>
              <a:rPr lang="en-US" dirty="0"/>
              <a:t> “I can see how offering a variety of services year- round can benefit your business and expand your market.”  </a:t>
            </a:r>
          </a:p>
          <a:p>
            <a:r>
              <a:rPr lang="en-US" dirty="0"/>
              <a:t>Joe’s working season is limited, so he must find ways to expand into another needed service.  Picking up accounts that require assistance year around  will be very helpful to Joel’s business. To gain commercial customers it is often necessary to learn how to write a competitive bid or proposal. Module # will provide the steps required for creating a bid or proposal.</a:t>
            </a:r>
          </a:p>
          <a:p>
            <a:endParaRPr lang="en-US" dirty="0"/>
          </a:p>
          <a:p>
            <a:endParaRPr lang="en-US" sz="1500" dirty="0"/>
          </a:p>
        </p:txBody>
      </p:sp>
      <p:sp>
        <p:nvSpPr>
          <p:cNvPr id="4" name="Text Placeholder 3">
            <a:extLst>
              <a:ext uri="{FF2B5EF4-FFF2-40B4-BE49-F238E27FC236}">
                <a16:creationId xmlns:a16="http://schemas.microsoft.com/office/drawing/2014/main" id="{9837A319-7C68-4B9E-8494-69E3A408F873}"/>
              </a:ext>
            </a:extLst>
          </p:cNvPr>
          <p:cNvSpPr>
            <a:spLocks noGrp="1"/>
          </p:cNvSpPr>
          <p:nvPr>
            <p:ph type="body" sz="half" idx="14"/>
          </p:nvPr>
        </p:nvSpPr>
        <p:spPr>
          <a:xfrm>
            <a:off x="836611" y="4850674"/>
            <a:ext cx="5845231" cy="1178650"/>
          </a:xfrm>
        </p:spPr>
        <p:txBody>
          <a:bodyPr vert="horz" lIns="91440" tIns="45720" rIns="91440" bIns="45720" rtlCol="0" anchor="t">
            <a:normAutofit/>
          </a:bodyPr>
          <a:lstStyle/>
          <a:p>
            <a:r>
              <a:rPr lang="en-US" sz="1500" dirty="0"/>
              <a:t>Screen Text:</a:t>
            </a:r>
          </a:p>
        </p:txBody>
      </p:sp>
      <p:sp>
        <p:nvSpPr>
          <p:cNvPr id="5" name="Text Placeholder 4">
            <a:extLst>
              <a:ext uri="{FF2B5EF4-FFF2-40B4-BE49-F238E27FC236}">
                <a16:creationId xmlns:a16="http://schemas.microsoft.com/office/drawing/2014/main" id="{ADD5C40C-D853-4845-AED8-6286CAC95434}"/>
              </a:ext>
            </a:extLst>
          </p:cNvPr>
          <p:cNvSpPr>
            <a:spLocks noGrp="1"/>
          </p:cNvSpPr>
          <p:nvPr>
            <p:ph type="body" sz="half" idx="17"/>
          </p:nvPr>
        </p:nvSpPr>
        <p:spPr/>
        <p:txBody>
          <a:bodyPr/>
          <a:lstStyle/>
          <a:p>
            <a:pPr>
              <a:spcBef>
                <a:spcPts val="0"/>
              </a:spcBef>
            </a:pPr>
            <a:r>
              <a:rPr lang="en-US" sz="1500" dirty="0"/>
              <a:t>Buttons: Standard Navigation</a:t>
            </a:r>
            <a:endParaRPr lang="en-US" dirty="0"/>
          </a:p>
        </p:txBody>
      </p:sp>
      <p:sp>
        <p:nvSpPr>
          <p:cNvPr id="6" name="Text Placeholder 5">
            <a:extLst>
              <a:ext uri="{FF2B5EF4-FFF2-40B4-BE49-F238E27FC236}">
                <a16:creationId xmlns:a16="http://schemas.microsoft.com/office/drawing/2014/main" id="{ABDA4B62-E880-4182-A3F9-AB16B2B60183}"/>
              </a:ext>
            </a:extLst>
          </p:cNvPr>
          <p:cNvSpPr>
            <a:spLocks noGrp="1"/>
          </p:cNvSpPr>
          <p:nvPr>
            <p:ph type="body" sz="half" idx="18"/>
          </p:nvPr>
        </p:nvSpPr>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03BD8F39-7ED0-4534-A142-669F49E8A185}"/>
              </a:ext>
            </a:extLst>
          </p:cNvPr>
          <p:cNvSpPr>
            <a:spLocks noGrp="1"/>
          </p:cNvSpPr>
          <p:nvPr>
            <p:ph type="body" sz="half" idx="19"/>
          </p:nvPr>
        </p:nvSpPr>
        <p:spPr/>
        <p:txBody>
          <a:bodyPr>
            <a:normAutofit/>
          </a:bodyPr>
          <a:lstStyle/>
          <a:p>
            <a:r>
              <a:rPr lang="en-US" sz="1500" dirty="0"/>
              <a:t>Video/Images: Animated narrator and Joe</a:t>
            </a:r>
            <a:endParaRPr lang="en-US" sz="1500" b="0" dirty="0"/>
          </a:p>
        </p:txBody>
      </p:sp>
      <p:pic>
        <p:nvPicPr>
          <p:cNvPr id="14" name="Picture Placeholder 13">
            <a:extLst>
              <a:ext uri="{FF2B5EF4-FFF2-40B4-BE49-F238E27FC236}">
                <a16:creationId xmlns:a16="http://schemas.microsoft.com/office/drawing/2014/main" id="{25692350-B291-4E92-BFF4-AA3606830E8E}"/>
              </a:ext>
            </a:extLst>
          </p:cNvPr>
          <p:cNvPicPr>
            <a:picLocks noGrp="1" noChangeAspect="1"/>
          </p:cNvPicPr>
          <p:nvPr>
            <p:ph type="pic" sz="quarter" idx="20"/>
          </p:nvPr>
        </p:nvPicPr>
        <p:blipFill>
          <a:blip r:embed="rId3"/>
          <a:srcRect l="2615" r="2615"/>
          <a:stretch>
            <a:fillRect/>
          </a:stretch>
        </p:blipFill>
        <p:spPr>
          <a:xfrm>
            <a:off x="5180013" y="457200"/>
            <a:ext cx="6170612" cy="3686175"/>
          </a:xfrm>
          <a:prstGeom prst="rect">
            <a:avLst/>
          </a:prstGeom>
        </p:spPr>
      </p:pic>
    </p:spTree>
    <p:extLst>
      <p:ext uri="{BB962C8B-B14F-4D97-AF65-F5344CB8AC3E}">
        <p14:creationId xmlns:p14="http://schemas.microsoft.com/office/powerpoint/2010/main" val="46119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0AE5-0528-48EC-8985-9CBD5CD5292A}"/>
              </a:ext>
            </a:extLst>
          </p:cNvPr>
          <p:cNvSpPr>
            <a:spLocks noGrp="1"/>
          </p:cNvSpPr>
          <p:nvPr>
            <p:ph type="title"/>
          </p:nvPr>
        </p:nvSpPr>
        <p:spPr/>
        <p:txBody>
          <a:bodyPr>
            <a:normAutofit/>
          </a:bodyPr>
          <a:lstStyle/>
          <a:p>
            <a:r>
              <a:rPr lang="en-US" sz="2000" dirty="0"/>
              <a:t>Interview with Entrepreneur</a:t>
            </a:r>
          </a:p>
        </p:txBody>
      </p:sp>
      <p:sp>
        <p:nvSpPr>
          <p:cNvPr id="3" name="Text Placeholder 2">
            <a:extLst>
              <a:ext uri="{FF2B5EF4-FFF2-40B4-BE49-F238E27FC236}">
                <a16:creationId xmlns:a16="http://schemas.microsoft.com/office/drawing/2014/main" id="{8FE4D99F-5CB8-4FDE-BB40-8007A57E9E98}"/>
              </a:ext>
            </a:extLst>
          </p:cNvPr>
          <p:cNvSpPr>
            <a:spLocks noGrp="1"/>
          </p:cNvSpPr>
          <p:nvPr>
            <p:ph type="body" sz="half" idx="2"/>
          </p:nvPr>
        </p:nvSpPr>
        <p:spPr/>
        <p:txBody>
          <a:bodyPr/>
          <a:lstStyle/>
          <a:p>
            <a:r>
              <a:rPr lang="en-US" dirty="0"/>
              <a:t>Script: Let’s take a minute to ask a successful entrepreneur how they identified and expanded their market?</a:t>
            </a:r>
          </a:p>
        </p:txBody>
      </p:sp>
      <p:sp>
        <p:nvSpPr>
          <p:cNvPr id="4" name="Text Placeholder 3">
            <a:extLst>
              <a:ext uri="{FF2B5EF4-FFF2-40B4-BE49-F238E27FC236}">
                <a16:creationId xmlns:a16="http://schemas.microsoft.com/office/drawing/2014/main" id="{6FCF142A-2CFB-4B93-BA56-01AA6AE2E1A7}"/>
              </a:ext>
            </a:extLst>
          </p:cNvPr>
          <p:cNvSpPr>
            <a:spLocks noGrp="1"/>
          </p:cNvSpPr>
          <p:nvPr>
            <p:ph type="body" sz="half" idx="14"/>
          </p:nvPr>
        </p:nvSpPr>
        <p:spPr/>
        <p:txBody>
          <a:bodyPr/>
          <a:lstStyle/>
          <a:p>
            <a:r>
              <a:rPr lang="en-US" dirty="0"/>
              <a:t>Screen Text: Interview with an Entrepreneur about identifying your market.</a:t>
            </a:r>
          </a:p>
        </p:txBody>
      </p:sp>
      <p:sp>
        <p:nvSpPr>
          <p:cNvPr id="5" name="Text Placeholder 4">
            <a:extLst>
              <a:ext uri="{FF2B5EF4-FFF2-40B4-BE49-F238E27FC236}">
                <a16:creationId xmlns:a16="http://schemas.microsoft.com/office/drawing/2014/main" id="{51A218CE-71A3-4001-B487-BAA7381CA3DC}"/>
              </a:ext>
            </a:extLst>
          </p:cNvPr>
          <p:cNvSpPr>
            <a:spLocks noGrp="1"/>
          </p:cNvSpPr>
          <p:nvPr>
            <p:ph type="body" sz="half" idx="17"/>
          </p:nvPr>
        </p:nvSpPr>
        <p:spPr/>
        <p:txBody>
          <a:bodyPr/>
          <a:lstStyle/>
          <a:p>
            <a:r>
              <a:rPr lang="en-US" dirty="0"/>
              <a:t>Buttons: Standard Navigation</a:t>
            </a:r>
          </a:p>
        </p:txBody>
      </p:sp>
      <p:sp>
        <p:nvSpPr>
          <p:cNvPr id="6" name="Text Placeholder 5">
            <a:extLst>
              <a:ext uri="{FF2B5EF4-FFF2-40B4-BE49-F238E27FC236}">
                <a16:creationId xmlns:a16="http://schemas.microsoft.com/office/drawing/2014/main" id="{01C9BB19-C7D5-475B-B0B7-B3BE11D933CD}"/>
              </a:ext>
            </a:extLst>
          </p:cNvPr>
          <p:cNvSpPr>
            <a:spLocks noGrp="1"/>
          </p:cNvSpPr>
          <p:nvPr>
            <p:ph type="body" sz="half" idx="18"/>
          </p:nvPr>
        </p:nvSpPr>
        <p:spPr/>
        <p:txBody>
          <a:bodyPr/>
          <a:lstStyle/>
          <a:p>
            <a:r>
              <a:rPr lang="en-US" dirty="0"/>
              <a:t>Fonts: Arial</a:t>
            </a:r>
          </a:p>
        </p:txBody>
      </p:sp>
      <p:sp>
        <p:nvSpPr>
          <p:cNvPr id="7" name="Text Placeholder 6">
            <a:extLst>
              <a:ext uri="{FF2B5EF4-FFF2-40B4-BE49-F238E27FC236}">
                <a16:creationId xmlns:a16="http://schemas.microsoft.com/office/drawing/2014/main" id="{635D3E9F-67B8-4545-935E-46C95E71EC7C}"/>
              </a:ext>
            </a:extLst>
          </p:cNvPr>
          <p:cNvSpPr>
            <a:spLocks noGrp="1"/>
          </p:cNvSpPr>
          <p:nvPr>
            <p:ph type="body" sz="half" idx="19"/>
          </p:nvPr>
        </p:nvSpPr>
        <p:spPr/>
        <p:txBody>
          <a:bodyPr/>
          <a:lstStyle/>
          <a:p>
            <a:r>
              <a:rPr lang="en-US" dirty="0"/>
              <a:t>Video / Images: Video attached</a:t>
            </a:r>
          </a:p>
        </p:txBody>
      </p:sp>
      <p:pic>
        <p:nvPicPr>
          <p:cNvPr id="9" name="Picture Placeholder 9">
            <a:extLst>
              <a:ext uri="{FF2B5EF4-FFF2-40B4-BE49-F238E27FC236}">
                <a16:creationId xmlns:a16="http://schemas.microsoft.com/office/drawing/2014/main" id="{0A704858-CD3E-404C-8A80-87829180C206}"/>
              </a:ext>
            </a:extLst>
          </p:cNvPr>
          <p:cNvPicPr>
            <a:picLocks noGrp="1" noChangeAspect="1"/>
          </p:cNvPicPr>
          <p:nvPr>
            <p:ph type="pic" sz="quarter" idx="20"/>
          </p:nvPr>
        </p:nvPicPr>
        <p:blipFill>
          <a:blip r:embed="rId2"/>
          <a:srcRect l="3063" r="3063"/>
          <a:stretch>
            <a:fillRect/>
          </a:stretch>
        </p:blipFill>
        <p:spPr>
          <a:xfrm>
            <a:off x="5180013" y="457200"/>
            <a:ext cx="6170612" cy="3686175"/>
          </a:xfrm>
          <a:prstGeom prst="rect">
            <a:avLst/>
          </a:prstGeom>
        </p:spPr>
      </p:pic>
    </p:spTree>
    <p:extLst>
      <p:ext uri="{BB962C8B-B14F-4D97-AF65-F5344CB8AC3E}">
        <p14:creationId xmlns:p14="http://schemas.microsoft.com/office/powerpoint/2010/main" val="360498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0C61-3383-4A3A-907C-9439058133F3}"/>
              </a:ext>
            </a:extLst>
          </p:cNvPr>
          <p:cNvSpPr>
            <a:spLocks noGrp="1"/>
          </p:cNvSpPr>
          <p:nvPr>
            <p:ph type="title"/>
          </p:nvPr>
        </p:nvSpPr>
        <p:spPr/>
        <p:txBody>
          <a:bodyPr>
            <a:normAutofit/>
          </a:bodyPr>
          <a:lstStyle/>
          <a:p>
            <a:r>
              <a:rPr lang="en-US" sz="2800" dirty="0"/>
              <a:t>Conclusion</a:t>
            </a:r>
          </a:p>
        </p:txBody>
      </p:sp>
      <p:sp>
        <p:nvSpPr>
          <p:cNvPr id="3" name="Text Placeholder 2">
            <a:extLst>
              <a:ext uri="{FF2B5EF4-FFF2-40B4-BE49-F238E27FC236}">
                <a16:creationId xmlns:a16="http://schemas.microsoft.com/office/drawing/2014/main" id="{A7211317-5A86-4796-B0B3-47916B7A9664}"/>
              </a:ext>
            </a:extLst>
          </p:cNvPr>
          <p:cNvSpPr>
            <a:spLocks noGrp="1"/>
          </p:cNvSpPr>
          <p:nvPr>
            <p:ph type="body" sz="half" idx="2"/>
          </p:nvPr>
        </p:nvSpPr>
        <p:spPr/>
        <p:txBody>
          <a:bodyPr/>
          <a:lstStyle/>
          <a:p>
            <a:r>
              <a:rPr lang="en-US" dirty="0"/>
              <a:t>Script: : Defining your market assists you in identifying and reaching your customers. By knowing your market, you can find ways to grow and expand your customer base. Take a few minutes to answer the following questions and apply what you have learning to your own business venture.</a:t>
            </a:r>
          </a:p>
        </p:txBody>
      </p:sp>
      <p:sp>
        <p:nvSpPr>
          <p:cNvPr id="4" name="Text Placeholder 3">
            <a:extLst>
              <a:ext uri="{FF2B5EF4-FFF2-40B4-BE49-F238E27FC236}">
                <a16:creationId xmlns:a16="http://schemas.microsoft.com/office/drawing/2014/main" id="{A5092717-E998-4254-9ED7-0421219C04B2}"/>
              </a:ext>
            </a:extLst>
          </p:cNvPr>
          <p:cNvSpPr>
            <a:spLocks noGrp="1"/>
          </p:cNvSpPr>
          <p:nvPr>
            <p:ph type="body" sz="half" idx="14"/>
          </p:nvPr>
        </p:nvSpPr>
        <p:spPr/>
        <p:txBody>
          <a:bodyPr/>
          <a:lstStyle/>
          <a:p>
            <a:r>
              <a:rPr lang="en-US" dirty="0"/>
              <a:t>Screen Text: </a:t>
            </a:r>
          </a:p>
        </p:txBody>
      </p:sp>
      <p:sp>
        <p:nvSpPr>
          <p:cNvPr id="5" name="Text Placeholder 4">
            <a:extLst>
              <a:ext uri="{FF2B5EF4-FFF2-40B4-BE49-F238E27FC236}">
                <a16:creationId xmlns:a16="http://schemas.microsoft.com/office/drawing/2014/main" id="{2E425CC0-9FCA-4A0C-B378-4DE509AF259C}"/>
              </a:ext>
            </a:extLst>
          </p:cNvPr>
          <p:cNvSpPr>
            <a:spLocks noGrp="1"/>
          </p:cNvSpPr>
          <p:nvPr>
            <p:ph type="body" sz="half" idx="17"/>
          </p:nvPr>
        </p:nvSpPr>
        <p:spPr/>
        <p:txBody>
          <a:bodyPr/>
          <a:lstStyle/>
          <a:p>
            <a:r>
              <a:rPr lang="en-US" dirty="0"/>
              <a:t>Buttons: Standard Navigation</a:t>
            </a:r>
          </a:p>
        </p:txBody>
      </p:sp>
      <p:sp>
        <p:nvSpPr>
          <p:cNvPr id="6" name="Text Placeholder 5">
            <a:extLst>
              <a:ext uri="{FF2B5EF4-FFF2-40B4-BE49-F238E27FC236}">
                <a16:creationId xmlns:a16="http://schemas.microsoft.com/office/drawing/2014/main" id="{4917940D-7D70-4078-80DF-4609F3F01AB6}"/>
              </a:ext>
            </a:extLst>
          </p:cNvPr>
          <p:cNvSpPr>
            <a:spLocks noGrp="1"/>
          </p:cNvSpPr>
          <p:nvPr>
            <p:ph type="body" sz="half" idx="18"/>
          </p:nvPr>
        </p:nvSpPr>
        <p:spPr/>
        <p:txBody>
          <a:bodyPr/>
          <a:lstStyle/>
          <a:p>
            <a:r>
              <a:rPr lang="en-US" dirty="0"/>
              <a:t>Fonts: Arial</a:t>
            </a:r>
          </a:p>
        </p:txBody>
      </p:sp>
      <p:sp>
        <p:nvSpPr>
          <p:cNvPr id="7" name="Text Placeholder 6">
            <a:extLst>
              <a:ext uri="{FF2B5EF4-FFF2-40B4-BE49-F238E27FC236}">
                <a16:creationId xmlns:a16="http://schemas.microsoft.com/office/drawing/2014/main" id="{9AA0CBDB-62A5-4809-99B2-4F4B7A4C553C}"/>
              </a:ext>
            </a:extLst>
          </p:cNvPr>
          <p:cNvSpPr>
            <a:spLocks noGrp="1"/>
          </p:cNvSpPr>
          <p:nvPr>
            <p:ph type="body" sz="half" idx="19"/>
          </p:nvPr>
        </p:nvSpPr>
        <p:spPr/>
        <p:txBody>
          <a:bodyPr/>
          <a:lstStyle/>
          <a:p>
            <a:r>
              <a:rPr lang="en-US" dirty="0"/>
              <a:t>Video / Images: Questions appear as they are read.</a:t>
            </a:r>
          </a:p>
        </p:txBody>
      </p:sp>
      <p:pic>
        <p:nvPicPr>
          <p:cNvPr id="10" name="Picture Placeholder 9">
            <a:extLst>
              <a:ext uri="{FF2B5EF4-FFF2-40B4-BE49-F238E27FC236}">
                <a16:creationId xmlns:a16="http://schemas.microsoft.com/office/drawing/2014/main" id="{57B4E2DD-9569-4C89-8C13-AF2921A3B94D}"/>
              </a:ext>
            </a:extLst>
          </p:cNvPr>
          <p:cNvPicPr>
            <a:picLocks noGrp="1" noChangeAspect="1"/>
          </p:cNvPicPr>
          <p:nvPr>
            <p:ph type="pic" sz="quarter" idx="20"/>
          </p:nvPr>
        </p:nvPicPr>
        <p:blipFill>
          <a:blip r:embed="rId2"/>
          <a:srcRect l="2857" r="2857"/>
          <a:stretch>
            <a:fillRect/>
          </a:stretch>
        </p:blipFill>
        <p:spPr>
          <a:prstGeom prst="rect">
            <a:avLst/>
          </a:prstGeom>
        </p:spPr>
      </p:pic>
    </p:spTree>
    <p:extLst>
      <p:ext uri="{BB962C8B-B14F-4D97-AF65-F5344CB8AC3E}">
        <p14:creationId xmlns:p14="http://schemas.microsoft.com/office/powerpoint/2010/main" val="194470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A2AA-B8E5-4590-BEB4-CC6407A00882}"/>
              </a:ext>
            </a:extLst>
          </p:cNvPr>
          <p:cNvSpPr>
            <a:spLocks noGrp="1"/>
          </p:cNvSpPr>
          <p:nvPr>
            <p:ph type="title"/>
          </p:nvPr>
        </p:nvSpPr>
        <p:spPr/>
        <p:txBody>
          <a:bodyPr>
            <a:normAutofit fontScale="90000"/>
          </a:bodyPr>
          <a:lstStyle/>
          <a:p>
            <a:r>
              <a:rPr lang="en-US" dirty="0"/>
              <a:t>Introduction</a:t>
            </a:r>
          </a:p>
        </p:txBody>
      </p:sp>
      <p:sp>
        <p:nvSpPr>
          <p:cNvPr id="3" name="Text Placeholder 2">
            <a:extLst>
              <a:ext uri="{FF2B5EF4-FFF2-40B4-BE49-F238E27FC236}">
                <a16:creationId xmlns:a16="http://schemas.microsoft.com/office/drawing/2014/main" id="{8DEDE05F-DAA7-457D-9233-434C7ADF9AA2}"/>
              </a:ext>
            </a:extLst>
          </p:cNvPr>
          <p:cNvSpPr>
            <a:spLocks noGrp="1"/>
          </p:cNvSpPr>
          <p:nvPr>
            <p:ph type="body" sz="half" idx="2"/>
          </p:nvPr>
        </p:nvSpPr>
        <p:spPr/>
        <p:txBody>
          <a:bodyPr>
            <a:normAutofit/>
          </a:bodyPr>
          <a:lstStyle/>
          <a:p>
            <a:r>
              <a:rPr lang="en-US" sz="1500" dirty="0"/>
              <a:t>Script: </a:t>
            </a:r>
          </a:p>
          <a:p>
            <a:r>
              <a:rPr lang="en-US" b="0" dirty="0">
                <a:cs typeface="Calibri"/>
              </a:rPr>
              <a:t>First let’s identify the market that is being targeted by our entrepreneurs.</a:t>
            </a:r>
            <a:r>
              <a:rPr lang="en-US" b="0" dirty="0"/>
              <a:t> All businesses have a specific market and identifying who the customers are is key to operating a successful business. </a:t>
            </a:r>
          </a:p>
          <a:p>
            <a:endParaRPr lang="en-US" sz="1500" dirty="0"/>
          </a:p>
          <a:p>
            <a:endParaRPr lang="en-US" sz="1500" dirty="0"/>
          </a:p>
        </p:txBody>
      </p:sp>
      <p:sp>
        <p:nvSpPr>
          <p:cNvPr id="4" name="Text Placeholder 3">
            <a:extLst>
              <a:ext uri="{FF2B5EF4-FFF2-40B4-BE49-F238E27FC236}">
                <a16:creationId xmlns:a16="http://schemas.microsoft.com/office/drawing/2014/main" id="{93A66870-1B91-4D08-AAE4-1B93FEA1CF31}"/>
              </a:ext>
            </a:extLst>
          </p:cNvPr>
          <p:cNvSpPr>
            <a:spLocks noGrp="1"/>
          </p:cNvSpPr>
          <p:nvPr>
            <p:ph type="body" sz="half" idx="14"/>
          </p:nvPr>
        </p:nvSpPr>
        <p:spPr>
          <a:xfrm>
            <a:off x="836612" y="4143375"/>
            <a:ext cx="6059750" cy="1885949"/>
          </a:xfrm>
        </p:spPr>
        <p:txBody>
          <a:bodyPr/>
          <a:lstStyle/>
          <a:p>
            <a:r>
              <a:rPr lang="en-US" sz="1500" dirty="0"/>
              <a:t>Screen Text: Identifying Your Market </a:t>
            </a:r>
            <a:endParaRPr lang="en-US" dirty="0"/>
          </a:p>
        </p:txBody>
      </p:sp>
      <p:sp>
        <p:nvSpPr>
          <p:cNvPr id="5" name="Text Placeholder 4">
            <a:extLst>
              <a:ext uri="{FF2B5EF4-FFF2-40B4-BE49-F238E27FC236}">
                <a16:creationId xmlns:a16="http://schemas.microsoft.com/office/drawing/2014/main" id="{06EEFA02-1CDB-4867-804D-5B786DCDBA2B}"/>
              </a:ext>
            </a:extLst>
          </p:cNvPr>
          <p:cNvSpPr>
            <a:spLocks noGrp="1"/>
          </p:cNvSpPr>
          <p:nvPr>
            <p:ph type="body" sz="half" idx="17"/>
          </p:nvPr>
        </p:nvSpPr>
        <p:spPr>
          <a:xfrm>
            <a:off x="6897950" y="4143375"/>
            <a:ext cx="4454262" cy="523875"/>
          </a:xfrm>
        </p:spPr>
        <p:txBody>
          <a:bodyPr>
            <a:normAutofit/>
          </a:bodyPr>
          <a:lstStyle/>
          <a:p>
            <a:r>
              <a:rPr lang="en-US" sz="1500" dirty="0"/>
              <a:t>Buttons: Standard Navigation</a:t>
            </a:r>
            <a:endParaRPr lang="en-US" sz="1500" b="0" dirty="0"/>
          </a:p>
        </p:txBody>
      </p:sp>
      <p:sp>
        <p:nvSpPr>
          <p:cNvPr id="6" name="Text Placeholder 5">
            <a:extLst>
              <a:ext uri="{FF2B5EF4-FFF2-40B4-BE49-F238E27FC236}">
                <a16:creationId xmlns:a16="http://schemas.microsoft.com/office/drawing/2014/main" id="{5ADFDA28-D67F-40B7-9B15-9CE8E5530394}"/>
              </a:ext>
            </a:extLst>
          </p:cNvPr>
          <p:cNvSpPr>
            <a:spLocks noGrp="1"/>
          </p:cNvSpPr>
          <p:nvPr>
            <p:ph type="body" sz="half" idx="18"/>
          </p:nvPr>
        </p:nvSpPr>
        <p:spPr>
          <a:xfrm>
            <a:off x="6897950" y="4667250"/>
            <a:ext cx="4452674" cy="438150"/>
          </a:xfrm>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43898A2C-4FED-40DF-8FED-F0811503CEFA}"/>
              </a:ext>
            </a:extLst>
          </p:cNvPr>
          <p:cNvSpPr>
            <a:spLocks noGrp="1"/>
          </p:cNvSpPr>
          <p:nvPr>
            <p:ph type="body" sz="half" idx="19"/>
          </p:nvPr>
        </p:nvSpPr>
        <p:spPr>
          <a:xfrm>
            <a:off x="6897950" y="5105400"/>
            <a:ext cx="4452674" cy="923924"/>
          </a:xfrm>
        </p:spPr>
        <p:txBody>
          <a:bodyPr>
            <a:normAutofit/>
          </a:bodyPr>
          <a:lstStyle/>
          <a:p>
            <a:r>
              <a:rPr lang="en-US" sz="1500" dirty="0"/>
              <a:t>Video/Images: </a:t>
            </a:r>
            <a:endParaRPr lang="en-US" sz="1500" b="0" dirty="0"/>
          </a:p>
        </p:txBody>
      </p:sp>
      <p:pic>
        <p:nvPicPr>
          <p:cNvPr id="11" name="Picture Placeholder 10">
            <a:extLst>
              <a:ext uri="{FF2B5EF4-FFF2-40B4-BE49-F238E27FC236}">
                <a16:creationId xmlns:a16="http://schemas.microsoft.com/office/drawing/2014/main" id="{5DB8530F-DC0E-451D-ADC2-15C6A7B1CF9C}"/>
              </a:ext>
            </a:extLst>
          </p:cNvPr>
          <p:cNvPicPr>
            <a:picLocks noGrp="1" noChangeAspect="1"/>
          </p:cNvPicPr>
          <p:nvPr>
            <p:ph type="pic" sz="quarter" idx="20"/>
          </p:nvPr>
        </p:nvPicPr>
        <p:blipFill>
          <a:blip r:embed="rId3"/>
          <a:srcRect l="2444" r="2444"/>
          <a:stretch>
            <a:fillRect/>
          </a:stretch>
        </p:blipFill>
        <p:spPr>
          <a:prstGeom prst="rect">
            <a:avLst/>
          </a:prstGeom>
        </p:spPr>
      </p:pic>
    </p:spTree>
    <p:extLst>
      <p:ext uri="{BB962C8B-B14F-4D97-AF65-F5344CB8AC3E}">
        <p14:creationId xmlns:p14="http://schemas.microsoft.com/office/powerpoint/2010/main" val="407798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82D3-F61F-4DB8-ABBA-E4FC4A8CF0C1}"/>
              </a:ext>
            </a:extLst>
          </p:cNvPr>
          <p:cNvSpPr>
            <a:spLocks noGrp="1"/>
          </p:cNvSpPr>
          <p:nvPr>
            <p:ph type="title"/>
          </p:nvPr>
        </p:nvSpPr>
        <p:spPr/>
        <p:txBody>
          <a:bodyPr>
            <a:normAutofit fontScale="90000"/>
          </a:bodyPr>
          <a:lstStyle/>
          <a:p>
            <a:r>
              <a:rPr lang="en-US" dirty="0"/>
              <a:t>Types of Markets</a:t>
            </a:r>
          </a:p>
        </p:txBody>
      </p:sp>
      <p:sp>
        <p:nvSpPr>
          <p:cNvPr id="3" name="Text Placeholder 2">
            <a:extLst>
              <a:ext uri="{FF2B5EF4-FFF2-40B4-BE49-F238E27FC236}">
                <a16:creationId xmlns:a16="http://schemas.microsoft.com/office/drawing/2014/main" id="{EBDD8EC9-0EA8-41E4-94E3-97B1A2CE7AC8}"/>
              </a:ext>
            </a:extLst>
          </p:cNvPr>
          <p:cNvSpPr>
            <a:spLocks noGrp="1"/>
          </p:cNvSpPr>
          <p:nvPr>
            <p:ph type="body" sz="half" idx="2"/>
          </p:nvPr>
        </p:nvSpPr>
        <p:spPr/>
        <p:txBody>
          <a:bodyPr>
            <a:normAutofit fontScale="77500" lnSpcReduction="20000"/>
          </a:bodyPr>
          <a:lstStyle/>
          <a:p>
            <a:r>
              <a:rPr lang="en-US" b="0" dirty="0">
                <a:latin typeface="Arial" panose="020B0604020202020204" pitchFamily="34" charset="0"/>
                <a:cs typeface="Arial" panose="020B0604020202020204" pitchFamily="34" charset="0"/>
              </a:rPr>
              <a:t>Script: There many different types of markets.</a:t>
            </a:r>
          </a:p>
          <a:p>
            <a:r>
              <a:rPr lang="en-US" b="0" dirty="0">
                <a:latin typeface="Arial" panose="020B0604020202020204" pitchFamily="34" charset="0"/>
                <a:cs typeface="Arial" panose="020B0604020202020204" pitchFamily="34" charset="0"/>
              </a:rPr>
              <a:t>The mass market targets everyone and doesn’t distinguish between groups of people. Your ability to compete is dependent on the price of your product. </a:t>
            </a:r>
          </a:p>
          <a:p>
            <a:r>
              <a:rPr lang="en-US" b="0" dirty="0">
                <a:latin typeface="Arial" panose="020B0604020202020204" pitchFamily="34" charset="0"/>
                <a:cs typeface="Arial" panose="020B0604020202020204" pitchFamily="34" charset="0"/>
              </a:rPr>
              <a:t>The niche market provides products for a specific environment only. An example of this would be selling a health-conscious product within a health store.</a:t>
            </a:r>
          </a:p>
          <a:p>
            <a:r>
              <a:rPr lang="en-US" b="0" dirty="0">
                <a:latin typeface="Arial" panose="020B0604020202020204" pitchFamily="34" charset="0"/>
                <a:cs typeface="Arial" panose="020B0604020202020204" pitchFamily="34" charset="0"/>
              </a:rPr>
              <a:t>The segmented market identifies customers through slightly different needs and problems. For example, credit card companies may provide the mass market with credit card offers, yet the credit limit each person receives is different.</a:t>
            </a:r>
          </a:p>
          <a:p>
            <a:r>
              <a:rPr lang="en-US" b="0" dirty="0">
                <a:latin typeface="Arial" panose="020B0604020202020204" pitchFamily="34" charset="0"/>
                <a:cs typeface="Arial" panose="020B0604020202020204" pitchFamily="34" charset="0"/>
              </a:rPr>
              <a:t>The diversified market serves two or more unrelated groups of people. </a:t>
            </a:r>
          </a:p>
          <a:p>
            <a:r>
              <a:rPr lang="en-US" b="0" dirty="0">
                <a:latin typeface="Arial" panose="020B0604020202020204" pitchFamily="34" charset="0"/>
                <a:cs typeface="Arial" panose="020B0604020202020204" pitchFamily="34" charset="0"/>
              </a:rPr>
              <a:t>Finally the multi-sided market provides products or services to two or more customer groups who are related to each other.  </a:t>
            </a:r>
          </a:p>
          <a:p>
            <a:r>
              <a:rPr lang="en-US" b="0" dirty="0">
                <a:latin typeface="Arial" panose="020B0604020202020204" pitchFamily="34" charset="0"/>
                <a:cs typeface="Arial" panose="020B0604020202020204" pitchFamily="34" charset="0"/>
              </a:rPr>
              <a:t>Your customers will fall into one of these groups.</a:t>
            </a:r>
          </a:p>
          <a:p>
            <a:endParaRPr lang="en-US" dirty="0"/>
          </a:p>
        </p:txBody>
      </p:sp>
      <p:sp>
        <p:nvSpPr>
          <p:cNvPr id="4" name="Text Placeholder 3">
            <a:extLst>
              <a:ext uri="{FF2B5EF4-FFF2-40B4-BE49-F238E27FC236}">
                <a16:creationId xmlns:a16="http://schemas.microsoft.com/office/drawing/2014/main" id="{F0A4ACD3-44E4-446F-ABB8-6F4F1D0C5E71}"/>
              </a:ext>
            </a:extLst>
          </p:cNvPr>
          <p:cNvSpPr>
            <a:spLocks noGrp="1"/>
          </p:cNvSpPr>
          <p:nvPr>
            <p:ph type="body" sz="half" idx="14"/>
          </p:nvPr>
        </p:nvSpPr>
        <p:spPr/>
        <p:txBody>
          <a:bodyPr>
            <a:normAutofit lnSpcReduction="10000"/>
          </a:bodyPr>
          <a:lstStyle/>
          <a:p>
            <a:r>
              <a:rPr lang="en-US" dirty="0"/>
              <a:t>Screen Text: Identifying your type of market</a:t>
            </a:r>
          </a:p>
          <a:p>
            <a:pPr marL="285750" indent="-285750">
              <a:buFont typeface="Arial" panose="020B0604020202020204" pitchFamily="34" charset="0"/>
              <a:buChar char="•"/>
            </a:pPr>
            <a:r>
              <a:rPr lang="en-US" dirty="0"/>
              <a:t>Mass Market</a:t>
            </a:r>
          </a:p>
          <a:p>
            <a:pPr marL="285750" indent="-285750">
              <a:buFont typeface="Arial" panose="020B0604020202020204" pitchFamily="34" charset="0"/>
              <a:buChar char="•"/>
            </a:pPr>
            <a:r>
              <a:rPr lang="en-US" dirty="0"/>
              <a:t>Niche Market</a:t>
            </a:r>
          </a:p>
          <a:p>
            <a:pPr marL="285750" indent="-285750">
              <a:buFont typeface="Arial" panose="020B0604020202020204" pitchFamily="34" charset="0"/>
              <a:buChar char="•"/>
            </a:pPr>
            <a:r>
              <a:rPr lang="en-US" dirty="0"/>
              <a:t>Segmented Market</a:t>
            </a:r>
          </a:p>
          <a:p>
            <a:pPr marL="285750" indent="-285750">
              <a:buFont typeface="Arial" panose="020B0604020202020204" pitchFamily="34" charset="0"/>
              <a:buChar char="•"/>
            </a:pPr>
            <a:r>
              <a:rPr lang="en-US" dirty="0"/>
              <a:t>Diversified Market</a:t>
            </a:r>
          </a:p>
          <a:p>
            <a:pPr marL="285750" indent="-285750">
              <a:buFont typeface="Arial" panose="020B0604020202020204" pitchFamily="34" charset="0"/>
              <a:buChar char="•"/>
            </a:pPr>
            <a:r>
              <a:rPr lang="en-US" dirty="0"/>
              <a:t>Multi-sided Market</a:t>
            </a:r>
          </a:p>
        </p:txBody>
      </p:sp>
      <p:sp>
        <p:nvSpPr>
          <p:cNvPr id="5" name="Text Placeholder 4">
            <a:extLst>
              <a:ext uri="{FF2B5EF4-FFF2-40B4-BE49-F238E27FC236}">
                <a16:creationId xmlns:a16="http://schemas.microsoft.com/office/drawing/2014/main" id="{8DEF3D3C-98FD-4F60-8632-5E5DFB1AE5E6}"/>
              </a:ext>
            </a:extLst>
          </p:cNvPr>
          <p:cNvSpPr>
            <a:spLocks noGrp="1"/>
          </p:cNvSpPr>
          <p:nvPr>
            <p:ph type="body" sz="half" idx="17"/>
          </p:nvPr>
        </p:nvSpPr>
        <p:spPr/>
        <p:txBody>
          <a:bodyPr/>
          <a:lstStyle/>
          <a:p>
            <a:r>
              <a:rPr lang="en-US" dirty="0"/>
              <a:t>Buttons: Standard Navigation</a:t>
            </a:r>
          </a:p>
        </p:txBody>
      </p:sp>
      <p:sp>
        <p:nvSpPr>
          <p:cNvPr id="6" name="Text Placeholder 5">
            <a:extLst>
              <a:ext uri="{FF2B5EF4-FFF2-40B4-BE49-F238E27FC236}">
                <a16:creationId xmlns:a16="http://schemas.microsoft.com/office/drawing/2014/main" id="{07E0864B-DF86-4BD9-97BF-0644DBEFF655}"/>
              </a:ext>
            </a:extLst>
          </p:cNvPr>
          <p:cNvSpPr>
            <a:spLocks noGrp="1"/>
          </p:cNvSpPr>
          <p:nvPr>
            <p:ph type="body" sz="half" idx="18"/>
          </p:nvPr>
        </p:nvSpPr>
        <p:spPr/>
        <p:txBody>
          <a:bodyPr/>
          <a:lstStyle/>
          <a:p>
            <a:r>
              <a:rPr lang="en-US" dirty="0"/>
              <a:t>Fonts: Arial</a:t>
            </a:r>
          </a:p>
        </p:txBody>
      </p:sp>
      <p:sp>
        <p:nvSpPr>
          <p:cNvPr id="7" name="Text Placeholder 6">
            <a:extLst>
              <a:ext uri="{FF2B5EF4-FFF2-40B4-BE49-F238E27FC236}">
                <a16:creationId xmlns:a16="http://schemas.microsoft.com/office/drawing/2014/main" id="{6F5A38BD-643B-41A2-9242-F94807A96F32}"/>
              </a:ext>
            </a:extLst>
          </p:cNvPr>
          <p:cNvSpPr>
            <a:spLocks noGrp="1"/>
          </p:cNvSpPr>
          <p:nvPr>
            <p:ph type="body" sz="half" idx="19"/>
          </p:nvPr>
        </p:nvSpPr>
        <p:spPr/>
        <p:txBody>
          <a:bodyPr/>
          <a:lstStyle/>
          <a:p>
            <a:r>
              <a:rPr lang="en-US" dirty="0"/>
              <a:t>Video / Images: Animated Narrator</a:t>
            </a:r>
          </a:p>
        </p:txBody>
      </p:sp>
      <p:sp>
        <p:nvSpPr>
          <p:cNvPr id="8" name="Picture Placeholder 7">
            <a:extLst>
              <a:ext uri="{FF2B5EF4-FFF2-40B4-BE49-F238E27FC236}">
                <a16:creationId xmlns:a16="http://schemas.microsoft.com/office/drawing/2014/main" id="{A51D6DC6-A259-4C3C-B70D-8BE9A48F0DFB}"/>
              </a:ext>
            </a:extLst>
          </p:cNvPr>
          <p:cNvSpPr>
            <a:spLocks noGrp="1"/>
          </p:cNvSpPr>
          <p:nvPr>
            <p:ph type="pic" sz="quarter" idx="20"/>
          </p:nvPr>
        </p:nvSpPr>
        <p:spPr/>
      </p:sp>
      <p:pic>
        <p:nvPicPr>
          <p:cNvPr id="9" name="Picture Placeholder 11">
            <a:extLst>
              <a:ext uri="{FF2B5EF4-FFF2-40B4-BE49-F238E27FC236}">
                <a16:creationId xmlns:a16="http://schemas.microsoft.com/office/drawing/2014/main" id="{98AC50D9-87AB-4B30-A338-CF41655F8996}"/>
              </a:ext>
            </a:extLst>
          </p:cNvPr>
          <p:cNvPicPr>
            <a:picLocks noChangeAspect="1"/>
          </p:cNvPicPr>
          <p:nvPr/>
        </p:nvPicPr>
        <p:blipFill>
          <a:blip r:embed="rId2"/>
          <a:srcRect l="2813" r="2813"/>
          <a:stretch>
            <a:fillRect/>
          </a:stretch>
        </p:blipFill>
        <p:spPr>
          <a:xfrm>
            <a:off x="5178426" y="457199"/>
            <a:ext cx="6170612" cy="3686175"/>
          </a:xfrm>
          <a:prstGeom prst="rect">
            <a:avLst/>
          </a:prstGeom>
          <a:ln w="25400">
            <a:solidFill>
              <a:schemeClr val="tx1"/>
            </a:solidFill>
          </a:ln>
        </p:spPr>
      </p:pic>
    </p:spTree>
    <p:extLst>
      <p:ext uri="{BB962C8B-B14F-4D97-AF65-F5344CB8AC3E}">
        <p14:creationId xmlns:p14="http://schemas.microsoft.com/office/powerpoint/2010/main" val="140812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F7CA-9F2F-4B2E-A2B2-077E8525EC23}"/>
              </a:ext>
            </a:extLst>
          </p:cNvPr>
          <p:cNvSpPr>
            <a:spLocks noGrp="1"/>
          </p:cNvSpPr>
          <p:nvPr>
            <p:ph type="title"/>
          </p:nvPr>
        </p:nvSpPr>
        <p:spPr/>
        <p:txBody>
          <a:bodyPr>
            <a:normAutofit fontScale="90000"/>
          </a:bodyPr>
          <a:lstStyle/>
          <a:p>
            <a:r>
              <a:rPr lang="en-US" dirty="0"/>
              <a:t>Who are my customers?</a:t>
            </a:r>
          </a:p>
        </p:txBody>
      </p:sp>
      <p:sp>
        <p:nvSpPr>
          <p:cNvPr id="3" name="Text Placeholder 2">
            <a:extLst>
              <a:ext uri="{FF2B5EF4-FFF2-40B4-BE49-F238E27FC236}">
                <a16:creationId xmlns:a16="http://schemas.microsoft.com/office/drawing/2014/main" id="{BD325BD2-8536-45AD-8EB0-E72ED2F51F02}"/>
              </a:ext>
            </a:extLst>
          </p:cNvPr>
          <p:cNvSpPr>
            <a:spLocks noGrp="1"/>
          </p:cNvSpPr>
          <p:nvPr>
            <p:ph type="body" sz="half" idx="2"/>
          </p:nvPr>
        </p:nvSpPr>
        <p:spPr/>
        <p:txBody>
          <a:bodyPr>
            <a:normAutofit/>
          </a:bodyPr>
          <a:lstStyle/>
          <a:p>
            <a:r>
              <a:rPr lang="en-US" dirty="0"/>
              <a:t>Script:</a:t>
            </a:r>
          </a:p>
          <a:p>
            <a:r>
              <a:rPr lang="en-US" b="0" dirty="0"/>
              <a:t>Who are my customers? Ask yourself, is your product one that will fill the needs of a variety of people or is it specific to a select few? Is your product so expensive so that it can only be afforded by a few, or suitable and affordable for everyone? These types of questions will help you define your market and assist you in targeting your customers.</a:t>
            </a:r>
          </a:p>
          <a:p>
            <a:r>
              <a:rPr lang="en-US" b="0" dirty="0"/>
              <a:t>Let’s look at Susan’s business idea.</a:t>
            </a:r>
          </a:p>
        </p:txBody>
      </p:sp>
      <p:sp>
        <p:nvSpPr>
          <p:cNvPr id="4" name="Text Placeholder 3">
            <a:extLst>
              <a:ext uri="{FF2B5EF4-FFF2-40B4-BE49-F238E27FC236}">
                <a16:creationId xmlns:a16="http://schemas.microsoft.com/office/drawing/2014/main" id="{525491CD-2592-4BEA-B0AA-984A37BD8E87}"/>
              </a:ext>
            </a:extLst>
          </p:cNvPr>
          <p:cNvSpPr>
            <a:spLocks noGrp="1"/>
          </p:cNvSpPr>
          <p:nvPr>
            <p:ph type="body" sz="half" idx="14"/>
          </p:nvPr>
        </p:nvSpPr>
        <p:spPr/>
        <p:txBody>
          <a:bodyPr/>
          <a:lstStyle/>
          <a:p>
            <a:r>
              <a:rPr lang="en-US" dirty="0"/>
              <a:t>Screen Text:</a:t>
            </a:r>
          </a:p>
        </p:txBody>
      </p:sp>
      <p:sp>
        <p:nvSpPr>
          <p:cNvPr id="5" name="Text Placeholder 4">
            <a:extLst>
              <a:ext uri="{FF2B5EF4-FFF2-40B4-BE49-F238E27FC236}">
                <a16:creationId xmlns:a16="http://schemas.microsoft.com/office/drawing/2014/main" id="{EB9B88C3-FA86-4AEF-B4D7-A852E46AA84C}"/>
              </a:ext>
            </a:extLst>
          </p:cNvPr>
          <p:cNvSpPr>
            <a:spLocks noGrp="1"/>
          </p:cNvSpPr>
          <p:nvPr>
            <p:ph type="body" sz="half" idx="17"/>
          </p:nvPr>
        </p:nvSpPr>
        <p:spPr/>
        <p:txBody>
          <a:bodyPr/>
          <a:lstStyle/>
          <a:p>
            <a:r>
              <a:rPr lang="en-US" dirty="0"/>
              <a:t>Buttons: Standard Navigation</a:t>
            </a:r>
          </a:p>
        </p:txBody>
      </p:sp>
      <p:sp>
        <p:nvSpPr>
          <p:cNvPr id="6" name="Text Placeholder 5">
            <a:extLst>
              <a:ext uri="{FF2B5EF4-FFF2-40B4-BE49-F238E27FC236}">
                <a16:creationId xmlns:a16="http://schemas.microsoft.com/office/drawing/2014/main" id="{8C3C8133-D8C4-44AF-A8AA-2C9A94C07316}"/>
              </a:ext>
            </a:extLst>
          </p:cNvPr>
          <p:cNvSpPr>
            <a:spLocks noGrp="1"/>
          </p:cNvSpPr>
          <p:nvPr>
            <p:ph type="body" sz="half" idx="18"/>
          </p:nvPr>
        </p:nvSpPr>
        <p:spPr/>
        <p:txBody>
          <a:bodyPr/>
          <a:lstStyle/>
          <a:p>
            <a:r>
              <a:rPr lang="en-US" dirty="0"/>
              <a:t>Fonts: Arial</a:t>
            </a:r>
          </a:p>
        </p:txBody>
      </p:sp>
      <p:sp>
        <p:nvSpPr>
          <p:cNvPr id="7" name="Text Placeholder 6">
            <a:extLst>
              <a:ext uri="{FF2B5EF4-FFF2-40B4-BE49-F238E27FC236}">
                <a16:creationId xmlns:a16="http://schemas.microsoft.com/office/drawing/2014/main" id="{981FF939-D526-4A87-9F18-C8C14D8F0731}"/>
              </a:ext>
            </a:extLst>
          </p:cNvPr>
          <p:cNvSpPr>
            <a:spLocks noGrp="1"/>
          </p:cNvSpPr>
          <p:nvPr>
            <p:ph type="body" sz="half" idx="19"/>
          </p:nvPr>
        </p:nvSpPr>
        <p:spPr/>
        <p:txBody>
          <a:bodyPr/>
          <a:lstStyle/>
          <a:p>
            <a:r>
              <a:rPr lang="en-US" dirty="0"/>
              <a:t>Video / Images: Animated Narrator</a:t>
            </a:r>
          </a:p>
        </p:txBody>
      </p:sp>
      <p:pic>
        <p:nvPicPr>
          <p:cNvPr id="14" name="Picture Placeholder 13">
            <a:extLst>
              <a:ext uri="{FF2B5EF4-FFF2-40B4-BE49-F238E27FC236}">
                <a16:creationId xmlns:a16="http://schemas.microsoft.com/office/drawing/2014/main" id="{2B41811D-FB0E-443B-AB5B-7F3BF85C8E92}"/>
              </a:ext>
            </a:extLst>
          </p:cNvPr>
          <p:cNvPicPr>
            <a:picLocks noGrp="1" noChangeAspect="1"/>
          </p:cNvPicPr>
          <p:nvPr>
            <p:ph type="pic" sz="quarter" idx="20"/>
          </p:nvPr>
        </p:nvPicPr>
        <p:blipFill>
          <a:blip r:embed="rId2"/>
          <a:srcRect l="2714" r="2714"/>
          <a:stretch>
            <a:fillRect/>
          </a:stretch>
        </p:blipFill>
        <p:spPr>
          <a:prstGeom prst="rect">
            <a:avLst/>
          </a:prstGeom>
        </p:spPr>
      </p:pic>
    </p:spTree>
    <p:extLst>
      <p:ext uri="{BB962C8B-B14F-4D97-AF65-F5344CB8AC3E}">
        <p14:creationId xmlns:p14="http://schemas.microsoft.com/office/powerpoint/2010/main" val="323821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B15-F2C9-408E-A7CC-47A534712216}"/>
              </a:ext>
            </a:extLst>
          </p:cNvPr>
          <p:cNvSpPr>
            <a:spLocks noGrp="1"/>
          </p:cNvSpPr>
          <p:nvPr>
            <p:ph type="title"/>
          </p:nvPr>
        </p:nvSpPr>
        <p:spPr/>
        <p:txBody>
          <a:bodyPr>
            <a:normAutofit fontScale="90000"/>
          </a:bodyPr>
          <a:lstStyle/>
          <a:p>
            <a:r>
              <a:rPr lang="en-US" dirty="0"/>
              <a:t>Susan’s Business</a:t>
            </a:r>
          </a:p>
        </p:txBody>
      </p:sp>
      <p:sp>
        <p:nvSpPr>
          <p:cNvPr id="3" name="Text Placeholder 2">
            <a:extLst>
              <a:ext uri="{FF2B5EF4-FFF2-40B4-BE49-F238E27FC236}">
                <a16:creationId xmlns:a16="http://schemas.microsoft.com/office/drawing/2014/main" id="{77D33FD0-7442-46CC-B5A2-BA7FDAF7DDFB}"/>
              </a:ext>
            </a:extLst>
          </p:cNvPr>
          <p:cNvSpPr>
            <a:spLocks noGrp="1"/>
          </p:cNvSpPr>
          <p:nvPr>
            <p:ph type="body" sz="half" idx="2"/>
          </p:nvPr>
        </p:nvSpPr>
        <p:spPr/>
        <p:txBody>
          <a:bodyPr>
            <a:normAutofit fontScale="85000" lnSpcReduction="20000"/>
          </a:bodyPr>
          <a:lstStyle/>
          <a:p>
            <a:r>
              <a:rPr lang="en-US" sz="1500" dirty="0"/>
              <a:t>Script</a:t>
            </a:r>
            <a:r>
              <a:rPr lang="en-US" dirty="0"/>
              <a:t>: </a:t>
            </a:r>
          </a:p>
          <a:p>
            <a:r>
              <a:rPr lang="en-US" b="0" dirty="0"/>
              <a:t>“Hi Susan. How is your business plan coming along?” </a:t>
            </a:r>
          </a:p>
          <a:p>
            <a:r>
              <a:rPr lang="en-US" b="0" dirty="0"/>
              <a:t>“I am learning how to identify and target my customer base. Initially, I was only making dresses for </a:t>
            </a:r>
            <a:r>
              <a:rPr lang="en-US" b="0" dirty="0" err="1"/>
              <a:t>Quinceañeras</a:t>
            </a:r>
            <a:r>
              <a:rPr lang="en-US" b="0" dirty="0"/>
              <a:t>, but I decided that I was limiting my clientele. Now I am expanding to include formal dresses for all occasions. I plan on continuing to work as a seamstress as well. I will provide alteration service for both men’s and women’s clothing.”</a:t>
            </a:r>
          </a:p>
          <a:p>
            <a:r>
              <a:rPr lang="en-US" b="0" dirty="0"/>
              <a:t>“That sounds like a great idea! By providing your services as a seamstress to both men and women you have doubled your number of potential customers and increased the size of your market!“</a:t>
            </a:r>
          </a:p>
          <a:p>
            <a:r>
              <a:rPr lang="en-US" b="0" dirty="0"/>
              <a:t>Who are Susan’s customers? Initially Susan’s customers were just individuals who were seeking </a:t>
            </a:r>
            <a:r>
              <a:rPr lang="en-US" b="0" dirty="0" err="1"/>
              <a:t>Quinceañera</a:t>
            </a:r>
            <a:r>
              <a:rPr lang="en-US" b="0" dirty="0"/>
              <a:t> dresses. However, Susan decided that she could gain more customers by providing formal wear for men and women. She also added in additional customers who need alterations and repairs to clothing.</a:t>
            </a:r>
          </a:p>
          <a:p>
            <a:endParaRPr lang="en-US" sz="1500" dirty="0"/>
          </a:p>
          <a:p>
            <a:endParaRPr lang="en-US" sz="1500" dirty="0"/>
          </a:p>
          <a:p>
            <a:endParaRPr lang="en-US" sz="1500" dirty="0"/>
          </a:p>
        </p:txBody>
      </p:sp>
      <p:sp>
        <p:nvSpPr>
          <p:cNvPr id="4" name="Text Placeholder 3">
            <a:extLst>
              <a:ext uri="{FF2B5EF4-FFF2-40B4-BE49-F238E27FC236}">
                <a16:creationId xmlns:a16="http://schemas.microsoft.com/office/drawing/2014/main" id="{9837A319-7C68-4B9E-8494-69E3A408F873}"/>
              </a:ext>
            </a:extLst>
          </p:cNvPr>
          <p:cNvSpPr>
            <a:spLocks noGrp="1"/>
          </p:cNvSpPr>
          <p:nvPr>
            <p:ph type="body" sz="half" idx="14"/>
          </p:nvPr>
        </p:nvSpPr>
        <p:spPr/>
        <p:txBody>
          <a:bodyPr vert="horz" lIns="91440" tIns="45720" rIns="91440" bIns="45720" rtlCol="0" anchor="t">
            <a:normAutofit/>
          </a:bodyPr>
          <a:lstStyle/>
          <a:p>
            <a:r>
              <a:rPr lang="en-US" sz="1500" dirty="0"/>
              <a:t>Screen Text:</a:t>
            </a:r>
          </a:p>
        </p:txBody>
      </p:sp>
      <p:sp>
        <p:nvSpPr>
          <p:cNvPr id="5" name="Text Placeholder 4">
            <a:extLst>
              <a:ext uri="{FF2B5EF4-FFF2-40B4-BE49-F238E27FC236}">
                <a16:creationId xmlns:a16="http://schemas.microsoft.com/office/drawing/2014/main" id="{ADD5C40C-D853-4845-AED8-6286CAC95434}"/>
              </a:ext>
            </a:extLst>
          </p:cNvPr>
          <p:cNvSpPr>
            <a:spLocks noGrp="1"/>
          </p:cNvSpPr>
          <p:nvPr>
            <p:ph type="body" sz="half" idx="17"/>
          </p:nvPr>
        </p:nvSpPr>
        <p:spPr/>
        <p:txBody>
          <a:bodyPr/>
          <a:lstStyle/>
          <a:p>
            <a:pPr>
              <a:spcBef>
                <a:spcPts val="0"/>
              </a:spcBef>
            </a:pPr>
            <a:r>
              <a:rPr lang="en-US" sz="1500" dirty="0"/>
              <a:t>Buttons: Standard Navigation</a:t>
            </a:r>
            <a:endParaRPr lang="en-US" dirty="0"/>
          </a:p>
        </p:txBody>
      </p:sp>
      <p:sp>
        <p:nvSpPr>
          <p:cNvPr id="6" name="Text Placeholder 5">
            <a:extLst>
              <a:ext uri="{FF2B5EF4-FFF2-40B4-BE49-F238E27FC236}">
                <a16:creationId xmlns:a16="http://schemas.microsoft.com/office/drawing/2014/main" id="{ABDA4B62-E880-4182-A3F9-AB16B2B60183}"/>
              </a:ext>
            </a:extLst>
          </p:cNvPr>
          <p:cNvSpPr>
            <a:spLocks noGrp="1"/>
          </p:cNvSpPr>
          <p:nvPr>
            <p:ph type="body" sz="half" idx="18"/>
          </p:nvPr>
        </p:nvSpPr>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03BD8F39-7ED0-4534-A142-669F49E8A185}"/>
              </a:ext>
            </a:extLst>
          </p:cNvPr>
          <p:cNvSpPr>
            <a:spLocks noGrp="1"/>
          </p:cNvSpPr>
          <p:nvPr>
            <p:ph type="body" sz="half" idx="19"/>
          </p:nvPr>
        </p:nvSpPr>
        <p:spPr/>
        <p:txBody>
          <a:bodyPr>
            <a:normAutofit/>
          </a:bodyPr>
          <a:lstStyle/>
          <a:p>
            <a:r>
              <a:rPr lang="en-US" sz="1500" dirty="0"/>
              <a:t>Video/Images: Animated Narrator and Susan</a:t>
            </a:r>
            <a:endParaRPr lang="en-US" sz="1500" b="0" dirty="0"/>
          </a:p>
        </p:txBody>
      </p:sp>
      <p:pic>
        <p:nvPicPr>
          <p:cNvPr id="15" name="Picture Placeholder 14">
            <a:extLst>
              <a:ext uri="{FF2B5EF4-FFF2-40B4-BE49-F238E27FC236}">
                <a16:creationId xmlns:a16="http://schemas.microsoft.com/office/drawing/2014/main" id="{FC2DD25B-2D3D-468F-80A1-C8B9A2B7F9FC}"/>
              </a:ext>
            </a:extLst>
          </p:cNvPr>
          <p:cNvPicPr>
            <a:picLocks noGrp="1" noChangeAspect="1"/>
          </p:cNvPicPr>
          <p:nvPr>
            <p:ph type="pic" sz="quarter" idx="20"/>
          </p:nvPr>
        </p:nvPicPr>
        <p:blipFill>
          <a:blip r:embed="rId3"/>
          <a:srcRect l="1761" r="1761"/>
          <a:stretch>
            <a:fillRect/>
          </a:stretch>
        </p:blipFill>
        <p:spPr>
          <a:prstGeom prst="rect">
            <a:avLst/>
          </a:prstGeom>
        </p:spPr>
      </p:pic>
    </p:spTree>
    <p:extLst>
      <p:ext uri="{BB962C8B-B14F-4D97-AF65-F5344CB8AC3E}">
        <p14:creationId xmlns:p14="http://schemas.microsoft.com/office/powerpoint/2010/main" val="372896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CB09-90D5-4E79-B282-1D0505786247}"/>
              </a:ext>
            </a:extLst>
          </p:cNvPr>
          <p:cNvSpPr>
            <a:spLocks noGrp="1"/>
          </p:cNvSpPr>
          <p:nvPr>
            <p:ph type="title"/>
          </p:nvPr>
        </p:nvSpPr>
        <p:spPr/>
        <p:txBody>
          <a:bodyPr>
            <a:noAutofit/>
          </a:bodyPr>
          <a:lstStyle/>
          <a:p>
            <a:r>
              <a:rPr lang="en-US" sz="2400" dirty="0"/>
              <a:t>How will I reach my customers?</a:t>
            </a:r>
          </a:p>
        </p:txBody>
      </p:sp>
      <p:sp>
        <p:nvSpPr>
          <p:cNvPr id="3" name="Text Placeholder 2">
            <a:extLst>
              <a:ext uri="{FF2B5EF4-FFF2-40B4-BE49-F238E27FC236}">
                <a16:creationId xmlns:a16="http://schemas.microsoft.com/office/drawing/2014/main" id="{E43E200D-0D0C-4D85-86E9-59E22037CDDE}"/>
              </a:ext>
            </a:extLst>
          </p:cNvPr>
          <p:cNvSpPr>
            <a:spLocks noGrp="1"/>
          </p:cNvSpPr>
          <p:nvPr>
            <p:ph type="body" sz="half" idx="2"/>
          </p:nvPr>
        </p:nvSpPr>
        <p:spPr/>
        <p:txBody>
          <a:bodyPr>
            <a:normAutofit/>
          </a:bodyPr>
          <a:lstStyle/>
          <a:p>
            <a:r>
              <a:rPr lang="en-US" dirty="0"/>
              <a:t>Script:</a:t>
            </a:r>
          </a:p>
          <a:p>
            <a:r>
              <a:rPr lang="en-US" dirty="0"/>
              <a:t>To identify your market you should consider how the customer will see or hear about your business. Will it be at the doctor’s office, coffee shop or on the street? If most of your customers read the newspaper you could advertise there. Many businesses use social media to reach their target market inexpensively. </a:t>
            </a:r>
          </a:p>
        </p:txBody>
      </p:sp>
      <p:sp>
        <p:nvSpPr>
          <p:cNvPr id="4" name="Text Placeholder 3">
            <a:extLst>
              <a:ext uri="{FF2B5EF4-FFF2-40B4-BE49-F238E27FC236}">
                <a16:creationId xmlns:a16="http://schemas.microsoft.com/office/drawing/2014/main" id="{22746CED-307B-4F6D-9696-138892B7C4FB}"/>
              </a:ext>
            </a:extLst>
          </p:cNvPr>
          <p:cNvSpPr>
            <a:spLocks noGrp="1"/>
          </p:cNvSpPr>
          <p:nvPr>
            <p:ph type="body" sz="half" idx="14"/>
          </p:nvPr>
        </p:nvSpPr>
        <p:spPr/>
        <p:txBody>
          <a:bodyPr/>
          <a:lstStyle/>
          <a:p>
            <a:r>
              <a:rPr lang="en-US" dirty="0"/>
              <a:t>Screen Text:</a:t>
            </a:r>
          </a:p>
        </p:txBody>
      </p:sp>
      <p:sp>
        <p:nvSpPr>
          <p:cNvPr id="5" name="Text Placeholder 4">
            <a:extLst>
              <a:ext uri="{FF2B5EF4-FFF2-40B4-BE49-F238E27FC236}">
                <a16:creationId xmlns:a16="http://schemas.microsoft.com/office/drawing/2014/main" id="{86795617-B8F9-4D7C-A7BA-5A2A73261634}"/>
              </a:ext>
            </a:extLst>
          </p:cNvPr>
          <p:cNvSpPr>
            <a:spLocks noGrp="1"/>
          </p:cNvSpPr>
          <p:nvPr>
            <p:ph type="body" sz="half" idx="17"/>
          </p:nvPr>
        </p:nvSpPr>
        <p:spPr/>
        <p:txBody>
          <a:bodyPr/>
          <a:lstStyle/>
          <a:p>
            <a:r>
              <a:rPr lang="en-US" dirty="0"/>
              <a:t>Buttons: Standard Navigation Bar</a:t>
            </a:r>
          </a:p>
        </p:txBody>
      </p:sp>
      <p:sp>
        <p:nvSpPr>
          <p:cNvPr id="6" name="Text Placeholder 5">
            <a:extLst>
              <a:ext uri="{FF2B5EF4-FFF2-40B4-BE49-F238E27FC236}">
                <a16:creationId xmlns:a16="http://schemas.microsoft.com/office/drawing/2014/main" id="{842BC4E0-94E5-4E58-A2DC-B966609143E8}"/>
              </a:ext>
            </a:extLst>
          </p:cNvPr>
          <p:cNvSpPr>
            <a:spLocks noGrp="1"/>
          </p:cNvSpPr>
          <p:nvPr>
            <p:ph type="body" sz="half" idx="18"/>
          </p:nvPr>
        </p:nvSpPr>
        <p:spPr/>
        <p:txBody>
          <a:bodyPr/>
          <a:lstStyle/>
          <a:p>
            <a:r>
              <a:rPr lang="en-US" dirty="0"/>
              <a:t>Fonts: Arial</a:t>
            </a:r>
          </a:p>
        </p:txBody>
      </p:sp>
      <p:sp>
        <p:nvSpPr>
          <p:cNvPr id="7" name="Text Placeholder 6">
            <a:extLst>
              <a:ext uri="{FF2B5EF4-FFF2-40B4-BE49-F238E27FC236}">
                <a16:creationId xmlns:a16="http://schemas.microsoft.com/office/drawing/2014/main" id="{6C69EC2E-865C-45C1-8968-2C2B8E6DD5EA}"/>
              </a:ext>
            </a:extLst>
          </p:cNvPr>
          <p:cNvSpPr>
            <a:spLocks noGrp="1"/>
          </p:cNvSpPr>
          <p:nvPr>
            <p:ph type="body" sz="half" idx="19"/>
          </p:nvPr>
        </p:nvSpPr>
        <p:spPr/>
        <p:txBody>
          <a:bodyPr/>
          <a:lstStyle/>
          <a:p>
            <a:r>
              <a:rPr lang="en-US" dirty="0"/>
              <a:t>Video / Images: Animated Narrator</a:t>
            </a:r>
          </a:p>
        </p:txBody>
      </p:sp>
      <p:pic>
        <p:nvPicPr>
          <p:cNvPr id="14" name="Picture Placeholder 13">
            <a:extLst>
              <a:ext uri="{FF2B5EF4-FFF2-40B4-BE49-F238E27FC236}">
                <a16:creationId xmlns:a16="http://schemas.microsoft.com/office/drawing/2014/main" id="{A68F9260-1959-43FC-9EB5-B9380D4873B6}"/>
              </a:ext>
            </a:extLst>
          </p:cNvPr>
          <p:cNvPicPr>
            <a:picLocks noGrp="1" noChangeAspect="1"/>
          </p:cNvPicPr>
          <p:nvPr>
            <p:ph type="pic" sz="quarter" idx="20"/>
          </p:nvPr>
        </p:nvPicPr>
        <p:blipFill>
          <a:blip r:embed="rId2"/>
          <a:srcRect l="3173" r="3173"/>
          <a:stretch>
            <a:fillRect/>
          </a:stretch>
        </p:blipFill>
        <p:spPr>
          <a:prstGeom prst="rect">
            <a:avLst/>
          </a:prstGeom>
        </p:spPr>
      </p:pic>
    </p:spTree>
    <p:extLst>
      <p:ext uri="{BB962C8B-B14F-4D97-AF65-F5344CB8AC3E}">
        <p14:creationId xmlns:p14="http://schemas.microsoft.com/office/powerpoint/2010/main" val="231955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B15-F2C9-408E-A7CC-47A534712216}"/>
              </a:ext>
            </a:extLst>
          </p:cNvPr>
          <p:cNvSpPr>
            <a:spLocks noGrp="1"/>
          </p:cNvSpPr>
          <p:nvPr>
            <p:ph type="title"/>
          </p:nvPr>
        </p:nvSpPr>
        <p:spPr/>
        <p:txBody>
          <a:bodyPr>
            <a:normAutofit fontScale="90000"/>
          </a:bodyPr>
          <a:lstStyle/>
          <a:p>
            <a:r>
              <a:rPr lang="en-US" dirty="0"/>
              <a:t>Victoria’s Business</a:t>
            </a:r>
          </a:p>
        </p:txBody>
      </p:sp>
      <p:sp>
        <p:nvSpPr>
          <p:cNvPr id="3" name="Text Placeholder 2">
            <a:extLst>
              <a:ext uri="{FF2B5EF4-FFF2-40B4-BE49-F238E27FC236}">
                <a16:creationId xmlns:a16="http://schemas.microsoft.com/office/drawing/2014/main" id="{77D33FD0-7442-46CC-B5A2-BA7FDAF7DDFB}"/>
              </a:ext>
            </a:extLst>
          </p:cNvPr>
          <p:cNvSpPr>
            <a:spLocks noGrp="1"/>
          </p:cNvSpPr>
          <p:nvPr>
            <p:ph type="body" sz="half" idx="2"/>
          </p:nvPr>
        </p:nvSpPr>
        <p:spPr/>
        <p:txBody>
          <a:bodyPr>
            <a:normAutofit fontScale="77500" lnSpcReduction="20000"/>
          </a:bodyPr>
          <a:lstStyle/>
          <a:p>
            <a:r>
              <a:rPr lang="en-US" sz="1500" dirty="0"/>
              <a:t>Script: </a:t>
            </a:r>
          </a:p>
          <a:p>
            <a:r>
              <a:rPr lang="en-US" sz="1500" dirty="0"/>
              <a:t>Let</a:t>
            </a:r>
            <a:r>
              <a:rPr lang="en-US" dirty="0"/>
              <a:t>’s check in with Victoria and talk about the progress she is making with her business.</a:t>
            </a:r>
          </a:p>
          <a:p>
            <a:r>
              <a:rPr lang="en-US" sz="1500" dirty="0"/>
              <a:t>“Hi Vicky! How is your business going?”</a:t>
            </a:r>
          </a:p>
          <a:p>
            <a:r>
              <a:rPr lang="en-US" dirty="0"/>
              <a:t>“Hey! I have been working on increasing my market. Currently I bake items for friends and family and am trying to build a successful catering business. I go to the local farmer’s market to try out new gluten free and Keto cookie ideas. I have also contacted a few coffee shops in town who are going to purchase a dozen cookies a week to sell. The feedback has assisted me in building a new bakery menu. It is a small start but am trying to build a following and get my business name out there. ”</a:t>
            </a:r>
          </a:p>
          <a:p>
            <a:r>
              <a:rPr lang="en-US" dirty="0"/>
              <a:t>“I think those are great ideas to help you identify, build and target your market within your community.”</a:t>
            </a:r>
          </a:p>
          <a:p>
            <a:r>
              <a:rPr lang="en-US" dirty="0"/>
              <a:t>How will customers hear about Vicky’s business? Vicky is meeting her customers at the local farmer’s market and at the coffee shops. Not only are they hearing about her business, but they are also sampling the merchandise.</a:t>
            </a:r>
          </a:p>
          <a:p>
            <a:endParaRPr lang="en-US" sz="1500" dirty="0"/>
          </a:p>
          <a:p>
            <a:endParaRPr lang="en-US" sz="1500" dirty="0"/>
          </a:p>
        </p:txBody>
      </p:sp>
      <p:sp>
        <p:nvSpPr>
          <p:cNvPr id="4" name="Text Placeholder 3">
            <a:extLst>
              <a:ext uri="{FF2B5EF4-FFF2-40B4-BE49-F238E27FC236}">
                <a16:creationId xmlns:a16="http://schemas.microsoft.com/office/drawing/2014/main" id="{9837A319-7C68-4B9E-8494-69E3A408F873}"/>
              </a:ext>
            </a:extLst>
          </p:cNvPr>
          <p:cNvSpPr>
            <a:spLocks noGrp="1"/>
          </p:cNvSpPr>
          <p:nvPr>
            <p:ph type="body" sz="half" idx="14"/>
          </p:nvPr>
        </p:nvSpPr>
        <p:spPr/>
        <p:txBody>
          <a:bodyPr vert="horz" lIns="91440" tIns="45720" rIns="91440" bIns="45720" rtlCol="0" anchor="t">
            <a:normAutofit/>
          </a:bodyPr>
          <a:lstStyle/>
          <a:p>
            <a:r>
              <a:rPr lang="en-US" sz="1500" dirty="0"/>
              <a:t>Screen Text</a:t>
            </a:r>
            <a:r>
              <a:rPr lang="en-US" dirty="0"/>
              <a:t>: </a:t>
            </a:r>
          </a:p>
          <a:p>
            <a:endParaRPr lang="en-US" sz="1500" dirty="0"/>
          </a:p>
        </p:txBody>
      </p:sp>
      <p:sp>
        <p:nvSpPr>
          <p:cNvPr id="5" name="Text Placeholder 4">
            <a:extLst>
              <a:ext uri="{FF2B5EF4-FFF2-40B4-BE49-F238E27FC236}">
                <a16:creationId xmlns:a16="http://schemas.microsoft.com/office/drawing/2014/main" id="{ADD5C40C-D853-4845-AED8-6286CAC95434}"/>
              </a:ext>
            </a:extLst>
          </p:cNvPr>
          <p:cNvSpPr>
            <a:spLocks noGrp="1"/>
          </p:cNvSpPr>
          <p:nvPr>
            <p:ph type="body" sz="half" idx="17"/>
          </p:nvPr>
        </p:nvSpPr>
        <p:spPr/>
        <p:txBody>
          <a:bodyPr/>
          <a:lstStyle/>
          <a:p>
            <a:pPr>
              <a:spcBef>
                <a:spcPts val="0"/>
              </a:spcBef>
            </a:pPr>
            <a:r>
              <a:rPr lang="en-US" sz="1500" dirty="0"/>
              <a:t>Buttons: Standard Navigation</a:t>
            </a:r>
            <a:endParaRPr lang="en-US" dirty="0"/>
          </a:p>
        </p:txBody>
      </p:sp>
      <p:sp>
        <p:nvSpPr>
          <p:cNvPr id="6" name="Text Placeholder 5">
            <a:extLst>
              <a:ext uri="{FF2B5EF4-FFF2-40B4-BE49-F238E27FC236}">
                <a16:creationId xmlns:a16="http://schemas.microsoft.com/office/drawing/2014/main" id="{ABDA4B62-E880-4182-A3F9-AB16B2B60183}"/>
              </a:ext>
            </a:extLst>
          </p:cNvPr>
          <p:cNvSpPr>
            <a:spLocks noGrp="1"/>
          </p:cNvSpPr>
          <p:nvPr>
            <p:ph type="body" sz="half" idx="18"/>
          </p:nvPr>
        </p:nvSpPr>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03BD8F39-7ED0-4534-A142-669F49E8A185}"/>
              </a:ext>
            </a:extLst>
          </p:cNvPr>
          <p:cNvSpPr>
            <a:spLocks noGrp="1"/>
          </p:cNvSpPr>
          <p:nvPr>
            <p:ph type="body" sz="half" idx="19"/>
          </p:nvPr>
        </p:nvSpPr>
        <p:spPr/>
        <p:txBody>
          <a:bodyPr>
            <a:normAutofit/>
          </a:bodyPr>
          <a:lstStyle/>
          <a:p>
            <a:r>
              <a:rPr lang="en-US" sz="1500" dirty="0"/>
              <a:t>Video/Images: Animated Narrator and Victoria</a:t>
            </a:r>
            <a:endParaRPr lang="en-US" sz="1500" b="0" dirty="0"/>
          </a:p>
        </p:txBody>
      </p:sp>
      <p:pic>
        <p:nvPicPr>
          <p:cNvPr id="14" name="Picture Placeholder 7">
            <a:extLst>
              <a:ext uri="{FF2B5EF4-FFF2-40B4-BE49-F238E27FC236}">
                <a16:creationId xmlns:a16="http://schemas.microsoft.com/office/drawing/2014/main" id="{08BCF10A-A71F-4CD0-ABB1-02EE1A9F9BEC}"/>
              </a:ext>
            </a:extLst>
          </p:cNvPr>
          <p:cNvPicPr>
            <a:picLocks noGrp="1" noChangeAspect="1"/>
          </p:cNvPicPr>
          <p:nvPr>
            <p:ph type="pic" sz="quarter" idx="20"/>
          </p:nvPr>
        </p:nvPicPr>
        <p:blipFill>
          <a:blip r:embed="rId3"/>
          <a:srcRect l="2762" r="2762"/>
          <a:stretch>
            <a:fillRect/>
          </a:stretch>
        </p:blipFill>
        <p:spPr>
          <a:xfrm>
            <a:off x="5180013" y="457200"/>
            <a:ext cx="6170612" cy="3686175"/>
          </a:xfrm>
          <a:prstGeom prst="rect">
            <a:avLst/>
          </a:prstGeom>
        </p:spPr>
      </p:pic>
      <p:pic>
        <p:nvPicPr>
          <p:cNvPr id="15" name="Picture 14" descr="A close up of a logo&#10;&#10;Description automatically generated">
            <a:extLst>
              <a:ext uri="{FF2B5EF4-FFF2-40B4-BE49-F238E27FC236}">
                <a16:creationId xmlns:a16="http://schemas.microsoft.com/office/drawing/2014/main" id="{F7BCEE42-A0AC-42FE-AD0F-1B2B7F9C7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713" y="1624931"/>
            <a:ext cx="1544415" cy="2429417"/>
          </a:xfrm>
          <a:prstGeom prst="rect">
            <a:avLst/>
          </a:prstGeom>
        </p:spPr>
      </p:pic>
      <p:sp>
        <p:nvSpPr>
          <p:cNvPr id="16" name="TextBox 15">
            <a:extLst>
              <a:ext uri="{FF2B5EF4-FFF2-40B4-BE49-F238E27FC236}">
                <a16:creationId xmlns:a16="http://schemas.microsoft.com/office/drawing/2014/main" id="{8959AFB1-5B71-4A21-8EC9-20EEEEFFA1E4}"/>
              </a:ext>
            </a:extLst>
          </p:cNvPr>
          <p:cNvSpPr txBox="1"/>
          <p:nvPr/>
        </p:nvSpPr>
        <p:spPr>
          <a:xfrm>
            <a:off x="8722789" y="2300287"/>
            <a:ext cx="588475" cy="184666"/>
          </a:xfrm>
          <a:prstGeom prst="rect">
            <a:avLst/>
          </a:prstGeom>
          <a:noFill/>
        </p:spPr>
        <p:txBody>
          <a:bodyPr wrap="square" rtlCol="0">
            <a:spAutoFit/>
          </a:bodyPr>
          <a:lstStyle/>
          <a:p>
            <a:r>
              <a:rPr lang="en-US" sz="600" dirty="0">
                <a:solidFill>
                  <a:schemeClr val="bg1"/>
                </a:solidFill>
              </a:rPr>
              <a:t>New Menu</a:t>
            </a:r>
          </a:p>
        </p:txBody>
      </p:sp>
      <p:pic>
        <p:nvPicPr>
          <p:cNvPr id="18" name="Picture 17" descr="A picture containing cup, food, table, red&#10;&#10;Description automatically generated">
            <a:extLst>
              <a:ext uri="{FF2B5EF4-FFF2-40B4-BE49-F238E27FC236}">
                <a16:creationId xmlns:a16="http://schemas.microsoft.com/office/drawing/2014/main" id="{68D800F2-88BC-4EC4-A998-AFE1862A8B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349" y="2440932"/>
            <a:ext cx="273693" cy="273693"/>
          </a:xfrm>
          <a:prstGeom prst="rect">
            <a:avLst/>
          </a:prstGeom>
        </p:spPr>
      </p:pic>
      <p:pic>
        <p:nvPicPr>
          <p:cNvPr id="12" name="Picture Placeholder 9">
            <a:extLst>
              <a:ext uri="{FF2B5EF4-FFF2-40B4-BE49-F238E27FC236}">
                <a16:creationId xmlns:a16="http://schemas.microsoft.com/office/drawing/2014/main" id="{BB652D18-B04E-4385-9C8D-994195FF650A}"/>
              </a:ext>
            </a:extLst>
          </p:cNvPr>
          <p:cNvPicPr>
            <a:picLocks noChangeAspect="1"/>
          </p:cNvPicPr>
          <p:nvPr/>
        </p:nvPicPr>
        <p:blipFill>
          <a:blip r:embed="rId6"/>
          <a:srcRect l="2808" r="2808"/>
          <a:stretch>
            <a:fillRect/>
          </a:stretch>
        </p:blipFill>
        <p:spPr>
          <a:xfrm>
            <a:off x="5187951" y="457200"/>
            <a:ext cx="6170612" cy="3686175"/>
          </a:xfrm>
          <a:prstGeom prst="rect">
            <a:avLst/>
          </a:prstGeom>
          <a:ln w="25400">
            <a:solidFill>
              <a:schemeClr val="tx1"/>
            </a:solidFill>
          </a:ln>
        </p:spPr>
      </p:pic>
    </p:spTree>
    <p:extLst>
      <p:ext uri="{BB962C8B-B14F-4D97-AF65-F5344CB8AC3E}">
        <p14:creationId xmlns:p14="http://schemas.microsoft.com/office/powerpoint/2010/main" val="7132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B15-F2C9-408E-A7CC-47A534712216}"/>
              </a:ext>
            </a:extLst>
          </p:cNvPr>
          <p:cNvSpPr>
            <a:spLocks noGrp="1"/>
          </p:cNvSpPr>
          <p:nvPr>
            <p:ph type="title"/>
          </p:nvPr>
        </p:nvSpPr>
        <p:spPr/>
        <p:txBody>
          <a:bodyPr>
            <a:normAutofit fontScale="90000"/>
          </a:bodyPr>
          <a:lstStyle/>
          <a:p>
            <a:r>
              <a:rPr lang="en-US" dirty="0"/>
              <a:t>Where will they buy it?</a:t>
            </a:r>
          </a:p>
        </p:txBody>
      </p:sp>
      <p:sp>
        <p:nvSpPr>
          <p:cNvPr id="3" name="Text Placeholder 2">
            <a:extLst>
              <a:ext uri="{FF2B5EF4-FFF2-40B4-BE49-F238E27FC236}">
                <a16:creationId xmlns:a16="http://schemas.microsoft.com/office/drawing/2014/main" id="{77D33FD0-7442-46CC-B5A2-BA7FDAF7DDFB}"/>
              </a:ext>
            </a:extLst>
          </p:cNvPr>
          <p:cNvSpPr>
            <a:spLocks noGrp="1"/>
          </p:cNvSpPr>
          <p:nvPr>
            <p:ph type="body" sz="half" idx="2"/>
          </p:nvPr>
        </p:nvSpPr>
        <p:spPr/>
        <p:txBody>
          <a:bodyPr>
            <a:normAutofit/>
          </a:bodyPr>
          <a:lstStyle/>
          <a:p>
            <a:r>
              <a:rPr lang="en-US" sz="1500" dirty="0"/>
              <a:t>Script: Where will </a:t>
            </a:r>
            <a:r>
              <a:rPr lang="en-US" dirty="0"/>
              <a:t>customers buy the product or service? Products and services can be sold in several different ways. For instance handcrafted items can be sold at craft shows, flea markets, boutiques or other retailers.  Many products and services are sold from home offices saving the cost of a storefront. </a:t>
            </a:r>
          </a:p>
          <a:p>
            <a:r>
              <a:rPr lang="en-US" dirty="0"/>
              <a:t>Online stores are popular and reach outside your current community to expand your customer base.  This also allows a business owner to conduct monetary transactions online which can be more convenient for both the seller and the buyer.</a:t>
            </a:r>
          </a:p>
          <a:p>
            <a:r>
              <a:rPr lang="en-US" sz="1500" dirty="0"/>
              <a:t>Carmen has been trying to start a business doing what she loves. Let’s check it out.</a:t>
            </a:r>
          </a:p>
          <a:p>
            <a:endParaRPr lang="en-US" sz="1500" dirty="0"/>
          </a:p>
        </p:txBody>
      </p:sp>
      <p:sp>
        <p:nvSpPr>
          <p:cNvPr id="4" name="Text Placeholder 3">
            <a:extLst>
              <a:ext uri="{FF2B5EF4-FFF2-40B4-BE49-F238E27FC236}">
                <a16:creationId xmlns:a16="http://schemas.microsoft.com/office/drawing/2014/main" id="{9837A319-7C68-4B9E-8494-69E3A408F873}"/>
              </a:ext>
            </a:extLst>
          </p:cNvPr>
          <p:cNvSpPr>
            <a:spLocks noGrp="1"/>
          </p:cNvSpPr>
          <p:nvPr>
            <p:ph type="body" sz="half" idx="14"/>
          </p:nvPr>
        </p:nvSpPr>
        <p:spPr/>
        <p:txBody>
          <a:bodyPr vert="horz" lIns="91440" tIns="45720" rIns="91440" bIns="45720" rtlCol="0" anchor="t">
            <a:normAutofit/>
          </a:bodyPr>
          <a:lstStyle/>
          <a:p>
            <a:r>
              <a:rPr lang="en-US" sz="1500" dirty="0"/>
              <a:t>Screen Text:</a:t>
            </a:r>
          </a:p>
        </p:txBody>
      </p:sp>
      <p:sp>
        <p:nvSpPr>
          <p:cNvPr id="5" name="Text Placeholder 4">
            <a:extLst>
              <a:ext uri="{FF2B5EF4-FFF2-40B4-BE49-F238E27FC236}">
                <a16:creationId xmlns:a16="http://schemas.microsoft.com/office/drawing/2014/main" id="{ADD5C40C-D853-4845-AED8-6286CAC95434}"/>
              </a:ext>
            </a:extLst>
          </p:cNvPr>
          <p:cNvSpPr>
            <a:spLocks noGrp="1"/>
          </p:cNvSpPr>
          <p:nvPr>
            <p:ph type="body" sz="half" idx="17"/>
          </p:nvPr>
        </p:nvSpPr>
        <p:spPr/>
        <p:txBody>
          <a:bodyPr/>
          <a:lstStyle/>
          <a:p>
            <a:pPr>
              <a:spcBef>
                <a:spcPts val="0"/>
              </a:spcBef>
            </a:pPr>
            <a:r>
              <a:rPr lang="en-US" sz="1500" dirty="0"/>
              <a:t>Buttons: Standard Navigation</a:t>
            </a:r>
            <a:endParaRPr lang="en-US" dirty="0"/>
          </a:p>
        </p:txBody>
      </p:sp>
      <p:sp>
        <p:nvSpPr>
          <p:cNvPr id="6" name="Text Placeholder 5">
            <a:extLst>
              <a:ext uri="{FF2B5EF4-FFF2-40B4-BE49-F238E27FC236}">
                <a16:creationId xmlns:a16="http://schemas.microsoft.com/office/drawing/2014/main" id="{ABDA4B62-E880-4182-A3F9-AB16B2B60183}"/>
              </a:ext>
            </a:extLst>
          </p:cNvPr>
          <p:cNvSpPr>
            <a:spLocks noGrp="1"/>
          </p:cNvSpPr>
          <p:nvPr>
            <p:ph type="body" sz="half" idx="18"/>
          </p:nvPr>
        </p:nvSpPr>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03BD8F39-7ED0-4534-A142-669F49E8A185}"/>
              </a:ext>
            </a:extLst>
          </p:cNvPr>
          <p:cNvSpPr>
            <a:spLocks noGrp="1"/>
          </p:cNvSpPr>
          <p:nvPr>
            <p:ph type="body" sz="half" idx="19"/>
          </p:nvPr>
        </p:nvSpPr>
        <p:spPr/>
        <p:txBody>
          <a:bodyPr>
            <a:normAutofit/>
          </a:bodyPr>
          <a:lstStyle/>
          <a:p>
            <a:r>
              <a:rPr lang="en-US" sz="1500" dirty="0"/>
              <a:t>Video/Images: Animated Narrator</a:t>
            </a:r>
            <a:endParaRPr lang="en-US" sz="1500" b="0" dirty="0"/>
          </a:p>
        </p:txBody>
      </p:sp>
      <p:pic>
        <p:nvPicPr>
          <p:cNvPr id="15" name="Picture Placeholder 14">
            <a:extLst>
              <a:ext uri="{FF2B5EF4-FFF2-40B4-BE49-F238E27FC236}">
                <a16:creationId xmlns:a16="http://schemas.microsoft.com/office/drawing/2014/main" id="{F09497EF-AB76-4925-8941-81BBF28F5C28}"/>
              </a:ext>
            </a:extLst>
          </p:cNvPr>
          <p:cNvPicPr>
            <a:picLocks noGrp="1" noChangeAspect="1"/>
          </p:cNvPicPr>
          <p:nvPr>
            <p:ph type="pic" sz="quarter" idx="20"/>
          </p:nvPr>
        </p:nvPicPr>
        <p:blipFill>
          <a:blip r:embed="rId3"/>
          <a:srcRect l="2952" r="2952"/>
          <a:stretch>
            <a:fillRect/>
          </a:stretch>
        </p:blipFill>
        <p:spPr>
          <a:prstGeom prst="rect">
            <a:avLst/>
          </a:prstGeom>
        </p:spPr>
      </p:pic>
    </p:spTree>
    <p:extLst>
      <p:ext uri="{BB962C8B-B14F-4D97-AF65-F5344CB8AC3E}">
        <p14:creationId xmlns:p14="http://schemas.microsoft.com/office/powerpoint/2010/main" val="187458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EB15-F2C9-408E-A7CC-47A534712216}"/>
              </a:ext>
            </a:extLst>
          </p:cNvPr>
          <p:cNvSpPr>
            <a:spLocks noGrp="1"/>
          </p:cNvSpPr>
          <p:nvPr>
            <p:ph type="title"/>
          </p:nvPr>
        </p:nvSpPr>
        <p:spPr/>
        <p:txBody>
          <a:bodyPr>
            <a:normAutofit fontScale="90000"/>
          </a:bodyPr>
          <a:lstStyle/>
          <a:p>
            <a:r>
              <a:rPr lang="en-US" dirty="0"/>
              <a:t>Carmen’s Business</a:t>
            </a:r>
          </a:p>
        </p:txBody>
      </p:sp>
      <p:sp>
        <p:nvSpPr>
          <p:cNvPr id="3" name="Text Placeholder 2">
            <a:extLst>
              <a:ext uri="{FF2B5EF4-FFF2-40B4-BE49-F238E27FC236}">
                <a16:creationId xmlns:a16="http://schemas.microsoft.com/office/drawing/2014/main" id="{77D33FD0-7442-46CC-B5A2-BA7FDAF7DDFB}"/>
              </a:ext>
            </a:extLst>
          </p:cNvPr>
          <p:cNvSpPr>
            <a:spLocks noGrp="1"/>
          </p:cNvSpPr>
          <p:nvPr>
            <p:ph type="body" sz="half" idx="2"/>
          </p:nvPr>
        </p:nvSpPr>
        <p:spPr/>
        <p:txBody>
          <a:bodyPr>
            <a:normAutofit fontScale="92500" lnSpcReduction="10000"/>
          </a:bodyPr>
          <a:lstStyle/>
          <a:p>
            <a:r>
              <a:rPr lang="en-US" sz="1500" dirty="0"/>
              <a:t>Script:</a:t>
            </a:r>
          </a:p>
          <a:p>
            <a:r>
              <a:rPr lang="en-US" dirty="0"/>
              <a:t>“Hi Carmen. How is your business going?”</a:t>
            </a:r>
          </a:p>
          <a:p>
            <a:r>
              <a:rPr lang="en-US" dirty="0"/>
              <a:t>“Hi. Well my garden has been very productive which is great. However, my roadside vegetable stand is not doing very well! I generally sell to friends and family along with a few people who happen to drive by. I’m not on a main road so there is not a lot of traffic. I need to sell more of my produce while it is fresh.”</a:t>
            </a:r>
          </a:p>
          <a:p>
            <a:r>
              <a:rPr lang="en-US" dirty="0"/>
              <a:t>“Have you considered adding another location to reach more customers? How about relocating your vegetable stand or selling at the local farmers market?”</a:t>
            </a:r>
          </a:p>
          <a:p>
            <a:r>
              <a:rPr lang="en-US" dirty="0"/>
              <a:t> ”I do have a friend who has offered to let me place my stand on their property. That might be a better location.”</a:t>
            </a:r>
            <a:endParaRPr lang="en-US" sz="1500" dirty="0"/>
          </a:p>
        </p:txBody>
      </p:sp>
      <p:sp>
        <p:nvSpPr>
          <p:cNvPr id="4" name="Text Placeholder 3">
            <a:extLst>
              <a:ext uri="{FF2B5EF4-FFF2-40B4-BE49-F238E27FC236}">
                <a16:creationId xmlns:a16="http://schemas.microsoft.com/office/drawing/2014/main" id="{9837A319-7C68-4B9E-8494-69E3A408F873}"/>
              </a:ext>
            </a:extLst>
          </p:cNvPr>
          <p:cNvSpPr>
            <a:spLocks noGrp="1"/>
          </p:cNvSpPr>
          <p:nvPr>
            <p:ph type="body" sz="half" idx="14"/>
          </p:nvPr>
        </p:nvSpPr>
        <p:spPr/>
        <p:txBody>
          <a:bodyPr vert="horz" lIns="91440" tIns="45720" rIns="91440" bIns="45720" rtlCol="0" anchor="t">
            <a:normAutofit/>
          </a:bodyPr>
          <a:lstStyle/>
          <a:p>
            <a:r>
              <a:rPr lang="en-US" sz="1500" dirty="0"/>
              <a:t>Screen Text:</a:t>
            </a:r>
          </a:p>
        </p:txBody>
      </p:sp>
      <p:sp>
        <p:nvSpPr>
          <p:cNvPr id="5" name="Text Placeholder 4">
            <a:extLst>
              <a:ext uri="{FF2B5EF4-FFF2-40B4-BE49-F238E27FC236}">
                <a16:creationId xmlns:a16="http://schemas.microsoft.com/office/drawing/2014/main" id="{ADD5C40C-D853-4845-AED8-6286CAC95434}"/>
              </a:ext>
            </a:extLst>
          </p:cNvPr>
          <p:cNvSpPr>
            <a:spLocks noGrp="1"/>
          </p:cNvSpPr>
          <p:nvPr>
            <p:ph type="body" sz="half" idx="17"/>
          </p:nvPr>
        </p:nvSpPr>
        <p:spPr/>
        <p:txBody>
          <a:bodyPr/>
          <a:lstStyle/>
          <a:p>
            <a:pPr>
              <a:spcBef>
                <a:spcPts val="0"/>
              </a:spcBef>
            </a:pPr>
            <a:r>
              <a:rPr lang="en-US" sz="1500" dirty="0"/>
              <a:t>Buttons: Standard Navigation</a:t>
            </a:r>
            <a:endParaRPr lang="en-US" dirty="0"/>
          </a:p>
        </p:txBody>
      </p:sp>
      <p:sp>
        <p:nvSpPr>
          <p:cNvPr id="6" name="Text Placeholder 5">
            <a:extLst>
              <a:ext uri="{FF2B5EF4-FFF2-40B4-BE49-F238E27FC236}">
                <a16:creationId xmlns:a16="http://schemas.microsoft.com/office/drawing/2014/main" id="{ABDA4B62-E880-4182-A3F9-AB16B2B60183}"/>
              </a:ext>
            </a:extLst>
          </p:cNvPr>
          <p:cNvSpPr>
            <a:spLocks noGrp="1"/>
          </p:cNvSpPr>
          <p:nvPr>
            <p:ph type="body" sz="half" idx="18"/>
          </p:nvPr>
        </p:nvSpPr>
        <p:spPr/>
        <p:txBody>
          <a:bodyPr>
            <a:normAutofit/>
          </a:bodyPr>
          <a:lstStyle/>
          <a:p>
            <a:r>
              <a:rPr lang="en-US" sz="1500" dirty="0"/>
              <a:t>Fonts: Arial</a:t>
            </a:r>
            <a:endParaRPr lang="en-US" sz="1500" b="0" dirty="0"/>
          </a:p>
        </p:txBody>
      </p:sp>
      <p:sp>
        <p:nvSpPr>
          <p:cNvPr id="7" name="Text Placeholder 6">
            <a:extLst>
              <a:ext uri="{FF2B5EF4-FFF2-40B4-BE49-F238E27FC236}">
                <a16:creationId xmlns:a16="http://schemas.microsoft.com/office/drawing/2014/main" id="{03BD8F39-7ED0-4534-A142-669F49E8A185}"/>
              </a:ext>
            </a:extLst>
          </p:cNvPr>
          <p:cNvSpPr>
            <a:spLocks noGrp="1"/>
          </p:cNvSpPr>
          <p:nvPr>
            <p:ph type="body" sz="half" idx="19"/>
          </p:nvPr>
        </p:nvSpPr>
        <p:spPr/>
        <p:txBody>
          <a:bodyPr>
            <a:normAutofit/>
          </a:bodyPr>
          <a:lstStyle/>
          <a:p>
            <a:r>
              <a:rPr lang="en-US" sz="1500" dirty="0"/>
              <a:t>Video/Images: Animated narrator and Carmen</a:t>
            </a:r>
            <a:endParaRPr lang="en-US" sz="1500" b="0" dirty="0"/>
          </a:p>
        </p:txBody>
      </p:sp>
      <p:pic>
        <p:nvPicPr>
          <p:cNvPr id="11" name="Picture Placeholder 10">
            <a:extLst>
              <a:ext uri="{FF2B5EF4-FFF2-40B4-BE49-F238E27FC236}">
                <a16:creationId xmlns:a16="http://schemas.microsoft.com/office/drawing/2014/main" id="{F4D2F73D-4E9A-4ECF-B914-AFA9599C4C89}"/>
              </a:ext>
            </a:extLst>
          </p:cNvPr>
          <p:cNvPicPr>
            <a:picLocks noGrp="1" noChangeAspect="1"/>
          </p:cNvPicPr>
          <p:nvPr>
            <p:ph type="pic" sz="quarter" idx="20"/>
          </p:nvPr>
        </p:nvPicPr>
        <p:blipFill>
          <a:blip r:embed="rId3"/>
          <a:srcRect l="2844" r="2844"/>
          <a:stretch>
            <a:fillRect/>
          </a:stretch>
        </p:blipFill>
        <p:spPr>
          <a:prstGeom prst="rect">
            <a:avLst/>
          </a:prstGeom>
        </p:spPr>
      </p:pic>
    </p:spTree>
    <p:extLst>
      <p:ext uri="{BB962C8B-B14F-4D97-AF65-F5344CB8AC3E}">
        <p14:creationId xmlns:p14="http://schemas.microsoft.com/office/powerpoint/2010/main" val="318430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8&quot; unique_id=&quot;10013&quot;&gt;&lt;/object&gt;&lt;object type=&quot;2&quot; unique_id=&quot;10014&quot;&gt;&lt;object type=&quot;3&quot; unique_id=&quot;12239&quot;&gt;&lt;property id=&quot;20148&quot; value=&quot;5&quot;/&gt;&lt;property id=&quot;20300&quot; value=&quot;Slide 1 - &amp;quot;Organization Credit&amp;quot;&quot;/&gt;&lt;property id=&quot;20307&quot; value=&quot;257&quot;/&gt;&lt;/object&gt;&lt;object type=&quot;3&quot; unique_id=&quot;12264&quot;&gt;&lt;property id=&quot;20148&quot; value=&quot;5&quot;/&gt;&lt;property id=&quot;20300&quot; value=&quot;Slide 2 - &amp;quot;Navigation&amp;quot;&quot;/&gt;&lt;property id=&quot;20307&quot; value=&quot;258&quot;/&gt;&lt;/object&gt;&lt;object type=&quot;3&quot; unique_id=&quot;12301&quot;&gt;&lt;property id=&quot;20148&quot; value=&quot;5&quot;/&gt;&lt;property id=&quot;20300&quot; value=&quot;Slide 3 - &amp;quot;Disclaimer&amp;quot;&quot;/&gt;&lt;property id=&quot;20307&quot; value=&quot;259&quot;/&gt;&lt;/object&gt;&lt;object type=&quot;3&quot; unique_id=&quot;12332&quot;&gt;&lt;property id=&quot;20148&quot; value=&quot;5&quot;/&gt;&lt;property id=&quot;20300&quot; value=&quot;Slide 4 - &amp;quot;Scenario&amp;quot;&quot;/&gt;&lt;property id=&quot;20307&quot; value=&quot;260&quot;/&gt;&lt;/object&gt;&lt;object type=&quot;3&quot; unique_id=&quot;12333&quot;&gt;&lt;property id=&quot;20148&quot; value=&quot;5&quot;/&gt;&lt;property id=&quot;20300&quot; value=&quot;Slide 5 - &amp;quot;Learning Objectives&amp;quot;&quot;/&gt;&lt;property id=&quot;20307&quot; value=&quot;261&quot;/&gt;&lt;/object&gt;&lt;object type=&quot;3&quot; unique_id=&quot;12383&quot;&gt;&lt;property id=&quot;20148&quot; value=&quot;5&quot;/&gt;&lt;property id=&quot;20300&quot; value=&quot;Slide 6 - &amp;quot;Why Calculate Pesticides?&amp;quot;&quot;/&gt;&lt;property id=&quot;20307&quot; value=&quot;262&quot;/&gt;&lt;/object&gt;&lt;object type=&quot;3&quot; unique_id=&quot;12441&quot;&gt;&lt;property id=&quot;20148&quot; value=&quot;5&quot;/&gt;&lt;property id=&quot;20300&quot; value=&quot;Slide 12 - &amp;quot;Calculate Area Coverage&amp;quot;&quot;/&gt;&lt;property id=&quot;20307&quot; value=&quot;264&quot;/&gt;&lt;/object&gt;&lt;object type=&quot;3&quot; unique_id=&quot;12522&quot;&gt;&lt;property id=&quot;20148&quot; value=&quot;5&quot;/&gt;&lt;property id=&quot;20300&quot; value=&quot;Slide 7 - &amp;quot;Pesticide Label&amp;quot;&quot;/&gt;&lt;property id=&quot;20307&quot; value=&quot;267&quot;/&gt;&lt;/object&gt;&lt;object type=&quot;3&quot; unique_id=&quot;12523&quot;&gt;&lt;property id=&quot;20148&quot; value=&quot;5&quot;/&gt;&lt;property id=&quot;20300&quot; value=&quot;Slide 8 - &amp;quot;Calculate Active Ingredient Steps&amp;quot;&quot;/&gt;&lt;property id=&quot;20307&quot; value=&quot;268&quot;/&gt;&lt;/object&gt;&lt;object type=&quot;3&quot; unique_id=&quot;12524&quot;&gt;&lt;property id=&quot;20148&quot; value=&quot;5&quot;/&gt;&lt;property id=&quot;20300&quot; value=&quot;Slide 14 - &amp;quot;Title&amp;quot;&quot;/&gt;&lt;property id=&quot;20307&quot; value=&quot;266&quot;/&gt;&lt;/object&gt;&lt;object type=&quot;3&quot; unique_id=&quot;12525&quot;&gt;&lt;property id=&quot;20148&quot; value=&quot;5&quot;/&gt;&lt;property id=&quot;20300&quot; value=&quot;Slide 15 - &amp;quot;Title&amp;quot;&quot;/&gt;&lt;property id=&quot;20307&quot; value=&quot;265&quot;/&gt;&lt;/object&gt;&lt;object type=&quot;3&quot; unique_id=&quot;12566&quot;&gt;&lt;property id=&quot;20148&quot; value=&quot;5&quot;/&gt;&lt;property id=&quot;20300&quot; value=&quot;Slide 9 - &amp;quot;Math to Calculate AI&amp;quot;&quot;/&gt;&lt;property id=&quot;20307&quot; value=&quot;269&quot;/&gt;&lt;/object&gt;&lt;object type=&quot;3&quot; unique_id=&quot;12707&quot;&gt;&lt;property id=&quot;20148&quot; value=&quot;5&quot;/&gt;&lt;property id=&quot;20300&quot; value=&quot;Slide 10 - &amp;quot;Practice Calculating AI&amp;quot;&quot;/&gt;&lt;property id=&quot;20307&quot; value=&quot;270&quot;/&gt;&lt;/object&gt;&lt;object type=&quot;3&quot; unique_id=&quot;12708&quot;&gt;&lt;property id=&quot;20148&quot; value=&quot;5&quot;/&gt;&lt;property id=&quot;20300&quot; value=&quot;Slide 11 - &amp;quot;Knowledge Check: Calculate AI&amp;quot;&quot;/&gt;&lt;property id=&quot;20307&quot; value=&quot;271&quot;/&gt;&lt;/object&gt;&lt;object type=&quot;3&quot; unique_id=&quot;12853&quot;&gt;&lt;property id=&quot;20148&quot; value=&quot;5&quot;/&gt;&lt;property id=&quot;20300&quot; value=&quot;Slide 13 - &amp;quot;Calculate Area Coverage&amp;quot;&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30575</TotalTime>
  <Words>1951</Words>
  <Application>Microsoft Office PowerPoint</Application>
  <PresentationFormat>Widescreen</PresentationFormat>
  <Paragraphs>143</Paragraphs>
  <Slides>14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Storyboard Layouts</vt:lpstr>
      <vt:lpstr>PowerPoint Presentation</vt:lpstr>
      <vt:lpstr>Introduction</vt:lpstr>
      <vt:lpstr>Types of Markets</vt:lpstr>
      <vt:lpstr>Who are my customers?</vt:lpstr>
      <vt:lpstr>Susan’s Business</vt:lpstr>
      <vt:lpstr>How will I reach my customers?</vt:lpstr>
      <vt:lpstr>Victoria’s Business</vt:lpstr>
      <vt:lpstr>Where will they buy it?</vt:lpstr>
      <vt:lpstr>Carmen’s Business</vt:lpstr>
      <vt:lpstr>Online Store</vt:lpstr>
      <vt:lpstr> When will they buy it?</vt:lpstr>
      <vt:lpstr>Joe’s Business</vt:lpstr>
      <vt:lpstr>Interview with Entrepreneur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Credit</dc:title>
  <dc:creator>Springer, Stacy (sespringer@uidaho.edu)</dc:creator>
  <cp:lastModifiedBy>Stephanie Black</cp:lastModifiedBy>
  <cp:revision>113</cp:revision>
  <cp:lastPrinted>2019-10-21T02:58:13Z</cp:lastPrinted>
  <dcterms:modified xsi:type="dcterms:W3CDTF">2020-10-03T04:56:58Z</dcterms:modified>
</cp:coreProperties>
</file>